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g"/>
  <Default Extension="m4v" ContentType="video/mp4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vml" ContentType="application/vnd.openxmlformats-officedocument.vmlDrawing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Layouts/slideLayout1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1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A1628"/>
          </a:solidFill>
          <a:ln w="12700">
            <a:solidFill>
              <a:srgbClr val="0A1628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0" y="0"/>
            <a:ext cx="457200" cy="5143500"/>
          </a:xfrm>
          <a:prstGeom prst="rect">
            <a:avLst/>
          </a:prstGeom>
          <a:solidFill>
            <a:srgbClr val="00C2CB"/>
          </a:solidFill>
          <a:ln w="12700">
            <a:solidFill>
              <a:srgbClr val="00C2CB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5303520" y="0"/>
            <a:ext cx="3840480" cy="5143500"/>
          </a:xfrm>
          <a:prstGeom prst="rect">
            <a:avLst/>
          </a:prstGeom>
          <a:solidFill>
            <a:srgbClr val="0D2140"/>
          </a:solidFill>
          <a:ln w="12700">
            <a:solidFill>
              <a:srgbClr val="0D2140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5943600" y="0"/>
            <a:ext cx="3200400" cy="5143500"/>
          </a:xfrm>
          <a:prstGeom prst="rect">
            <a:avLst/>
          </a:prstGeom>
          <a:solidFill>
            <a:srgbClr val="1A3A6B">
              <a:alpha val="20000"/>
            </a:srgbClr>
          </a:solidFill>
          <a:ln w="12700">
            <a:solidFill>
              <a:srgbClr val="1A3A6B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6217920" y="0"/>
            <a:ext cx="2743200" cy="0"/>
          </a:xfrm>
          <a:prstGeom prst="line">
            <a:avLst/>
          </a:prstGeom>
          <a:noFill/>
          <a:ln w="3810">
            <a:solidFill>
              <a:srgbClr val="00C2CB"/>
            </a:solidFill>
            <a:prstDash val="dash"/>
          </a:ln>
        </p:spPr>
      </p:sp>
      <p:sp>
        <p:nvSpPr>
          <p:cNvPr id="7" name="Shape 5"/>
          <p:cNvSpPr/>
          <p:nvPr/>
        </p:nvSpPr>
        <p:spPr>
          <a:xfrm>
            <a:off x="6217920" y="914400"/>
            <a:ext cx="2743200" cy="0"/>
          </a:xfrm>
          <a:prstGeom prst="line">
            <a:avLst/>
          </a:prstGeom>
          <a:noFill/>
          <a:ln w="3810">
            <a:solidFill>
              <a:srgbClr val="00C2CB"/>
            </a:solidFill>
            <a:prstDash val="dash"/>
          </a:ln>
        </p:spPr>
      </p:sp>
      <p:sp>
        <p:nvSpPr>
          <p:cNvPr id="8" name="Shape 6"/>
          <p:cNvSpPr/>
          <p:nvPr/>
        </p:nvSpPr>
        <p:spPr>
          <a:xfrm>
            <a:off x="6217920" y="1828800"/>
            <a:ext cx="2743200" cy="0"/>
          </a:xfrm>
          <a:prstGeom prst="line">
            <a:avLst/>
          </a:prstGeom>
          <a:noFill/>
          <a:ln w="3810">
            <a:solidFill>
              <a:srgbClr val="00C2CB"/>
            </a:solidFill>
            <a:prstDash val="dash"/>
          </a:ln>
        </p:spPr>
      </p:sp>
      <p:sp>
        <p:nvSpPr>
          <p:cNvPr id="9" name="Shape 7"/>
          <p:cNvSpPr/>
          <p:nvPr/>
        </p:nvSpPr>
        <p:spPr>
          <a:xfrm>
            <a:off x="6217920" y="2743200"/>
            <a:ext cx="2743200" cy="0"/>
          </a:xfrm>
          <a:prstGeom prst="line">
            <a:avLst/>
          </a:prstGeom>
          <a:noFill/>
          <a:ln w="3810">
            <a:solidFill>
              <a:srgbClr val="00C2CB"/>
            </a:solidFill>
            <a:prstDash val="dash"/>
          </a:ln>
        </p:spPr>
      </p:sp>
      <p:sp>
        <p:nvSpPr>
          <p:cNvPr id="10" name="Shape 8"/>
          <p:cNvSpPr/>
          <p:nvPr/>
        </p:nvSpPr>
        <p:spPr>
          <a:xfrm>
            <a:off x="6217920" y="3657600"/>
            <a:ext cx="2743200" cy="0"/>
          </a:xfrm>
          <a:prstGeom prst="line">
            <a:avLst/>
          </a:prstGeom>
          <a:noFill/>
          <a:ln w="3810">
            <a:solidFill>
              <a:srgbClr val="00C2CB"/>
            </a:solidFill>
            <a:prstDash val="dash"/>
          </a:ln>
        </p:spPr>
      </p:sp>
      <p:sp>
        <p:nvSpPr>
          <p:cNvPr id="11" name="Shape 9"/>
          <p:cNvSpPr/>
          <p:nvPr/>
        </p:nvSpPr>
        <p:spPr>
          <a:xfrm>
            <a:off x="6217920" y="4572000"/>
            <a:ext cx="2743200" cy="0"/>
          </a:xfrm>
          <a:prstGeom prst="line">
            <a:avLst/>
          </a:prstGeom>
          <a:noFill/>
          <a:ln w="3810">
            <a:solidFill>
              <a:srgbClr val="00C2CB"/>
            </a:solidFill>
            <a:prstDash val="dash"/>
          </a:ln>
        </p:spPr>
      </p:sp>
      <p:sp>
        <p:nvSpPr>
          <p:cNvPr id="12" name="Shape 10"/>
          <p:cNvSpPr/>
          <p:nvPr/>
        </p:nvSpPr>
        <p:spPr>
          <a:xfrm>
            <a:off x="6217920" y="0"/>
            <a:ext cx="0" cy="5143500"/>
          </a:xfrm>
          <a:prstGeom prst="line">
            <a:avLst/>
          </a:prstGeom>
          <a:noFill/>
          <a:ln w="3810">
            <a:solidFill>
              <a:srgbClr val="00C2CB"/>
            </a:solidFill>
            <a:prstDash val="dash"/>
          </a:ln>
        </p:spPr>
      </p:sp>
      <p:sp>
        <p:nvSpPr>
          <p:cNvPr id="13" name="Shape 11"/>
          <p:cNvSpPr/>
          <p:nvPr/>
        </p:nvSpPr>
        <p:spPr>
          <a:xfrm>
            <a:off x="6858000" y="0"/>
            <a:ext cx="0" cy="5143500"/>
          </a:xfrm>
          <a:prstGeom prst="line">
            <a:avLst/>
          </a:prstGeom>
          <a:noFill/>
          <a:ln w="3810">
            <a:solidFill>
              <a:srgbClr val="00C2CB"/>
            </a:solidFill>
            <a:prstDash val="dash"/>
          </a:ln>
        </p:spPr>
      </p:sp>
      <p:sp>
        <p:nvSpPr>
          <p:cNvPr id="14" name="Shape 12"/>
          <p:cNvSpPr/>
          <p:nvPr/>
        </p:nvSpPr>
        <p:spPr>
          <a:xfrm>
            <a:off x="7498080" y="0"/>
            <a:ext cx="0" cy="5143500"/>
          </a:xfrm>
          <a:prstGeom prst="line">
            <a:avLst/>
          </a:prstGeom>
          <a:noFill/>
          <a:ln w="3810">
            <a:solidFill>
              <a:srgbClr val="00C2CB"/>
            </a:solidFill>
            <a:prstDash val="dash"/>
          </a:ln>
        </p:spPr>
      </p:sp>
      <p:sp>
        <p:nvSpPr>
          <p:cNvPr id="15" name="Shape 13"/>
          <p:cNvSpPr/>
          <p:nvPr/>
        </p:nvSpPr>
        <p:spPr>
          <a:xfrm>
            <a:off x="8138160" y="0"/>
            <a:ext cx="0" cy="5143500"/>
          </a:xfrm>
          <a:prstGeom prst="line">
            <a:avLst/>
          </a:prstGeom>
          <a:noFill/>
          <a:ln w="3810">
            <a:solidFill>
              <a:srgbClr val="00C2CB"/>
            </a:solidFill>
            <a:prstDash val="dash"/>
          </a:ln>
        </p:spPr>
      </p:sp>
      <p:sp>
        <p:nvSpPr>
          <p:cNvPr id="16" name="Shape 14"/>
          <p:cNvSpPr/>
          <p:nvPr/>
        </p:nvSpPr>
        <p:spPr>
          <a:xfrm>
            <a:off x="8778240" y="0"/>
            <a:ext cx="0" cy="5143500"/>
          </a:xfrm>
          <a:prstGeom prst="line">
            <a:avLst/>
          </a:prstGeom>
          <a:noFill/>
          <a:ln w="3810">
            <a:solidFill>
              <a:srgbClr val="00C2CB"/>
            </a:solidFill>
            <a:prstDash val="dash"/>
          </a:ln>
        </p:spPr>
      </p:sp>
      <p:sp>
        <p:nvSpPr>
          <p:cNvPr id="17" name="Shape 15"/>
          <p:cNvSpPr/>
          <p:nvPr/>
        </p:nvSpPr>
        <p:spPr>
          <a:xfrm>
            <a:off x="658368" y="292608"/>
            <a:ext cx="1463040" cy="274320"/>
          </a:xfrm>
          <a:prstGeom prst="roundRect">
            <a:avLst>
              <a:gd name="adj" fmla="val 16667"/>
            </a:avLst>
          </a:prstGeom>
          <a:solidFill>
            <a:srgbClr val="00C2CB">
              <a:alpha val="80000"/>
            </a:srgbClr>
          </a:solidFill>
          <a:ln w="12700">
            <a:solidFill>
              <a:srgbClr val="00C2CB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658368" y="292608"/>
            <a:ext cx="1463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spc="200" kern="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CONFIDENTIAL</a:t>
            </a:r>
            <a:endParaRPr lang="en-US" sz="900" dirty="0"/>
          </a:p>
        </p:txBody>
      </p:sp>
      <p:sp>
        <p:nvSpPr>
          <p:cNvPr id="19" name="Text 17"/>
          <p:cNvSpPr/>
          <p:nvPr/>
        </p:nvSpPr>
        <p:spPr>
          <a:xfrm>
            <a:off x="658368" y="749808"/>
            <a:ext cx="484632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300" spc="150" kern="0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MERIDIAN PROFESSIONAL SERVICES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658368" y="1133856"/>
            <a:ext cx="4846320" cy="237744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5200" b="1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Q3 2024</a:t>
            </a:r>
            <a:endParaRPr lang="en-US" sz="5200" dirty="0"/>
          </a:p>
          <a:p>
            <a:pPr algn="l" indent="0" marL="0">
              <a:buNone/>
            </a:pPr>
            <a:r>
              <a:rPr lang="en-US" sz="4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Board Financial</a:t>
            </a:r>
            <a:endParaRPr lang="en-US" sz="5200" dirty="0"/>
          </a:p>
          <a:p>
            <a:pPr algn="l" indent="0" marL="0">
              <a:buNone/>
            </a:pPr>
            <a:r>
              <a:rPr lang="en-US" sz="4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Review</a:t>
            </a:r>
            <a:endParaRPr lang="en-US" sz="5200" dirty="0"/>
          </a:p>
        </p:txBody>
      </p:sp>
      <p:sp>
        <p:nvSpPr>
          <p:cNvPr id="21" name="Shape 19"/>
          <p:cNvSpPr/>
          <p:nvPr/>
        </p:nvSpPr>
        <p:spPr>
          <a:xfrm>
            <a:off x="658368" y="3730752"/>
            <a:ext cx="4114800" cy="0"/>
          </a:xfrm>
          <a:prstGeom prst="line">
            <a:avLst/>
          </a:prstGeom>
          <a:noFill/>
          <a:ln w="19050">
            <a:solidFill>
              <a:srgbClr val="F0B429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658368" y="3877056"/>
            <a:ext cx="4846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Quarter Ended September 30, 2024</a:t>
            </a:r>
            <a:pPr algn="l" indent="0" marL="0">
              <a:buNone/>
            </a:pPr>
            <a:r>
              <a:rPr lang="en-US" sz="1200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·   </a:t>
            </a:r>
            <a:pPr algn="l" indent="0" marL="0">
              <a:buNone/>
            </a:pPr>
            <a:r>
              <a:rPr lang="en-US" sz="1200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Unaudited</a:t>
            </a:r>
            <a:endParaRPr lang="en-US" sz="1200" dirty="0"/>
          </a:p>
        </p:txBody>
      </p:sp>
      <p:sp>
        <p:nvSpPr>
          <p:cNvPr id="23" name="Text 21"/>
          <p:cNvSpPr/>
          <p:nvPr/>
        </p:nvSpPr>
        <p:spPr>
          <a:xfrm>
            <a:off x="658368" y="4206240"/>
            <a:ext cx="484632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i="1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Prepared by Finance  ·  For Board Use Only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6656832" y="438912"/>
            <a:ext cx="2121408" cy="1316736"/>
          </a:xfrm>
          <a:prstGeom prst="rect">
            <a:avLst/>
          </a:prstGeom>
          <a:solidFill>
            <a:srgbClr val="0A1628">
              <a:alpha val="60000"/>
            </a:srgbClr>
          </a:solidFill>
          <a:ln w="10160">
            <a:solidFill>
              <a:srgbClr val="00C2CB"/>
            </a:solidFill>
            <a:prstDash val="solid"/>
          </a:ln>
          <a:effectLst>
            <a:outerShdw sx="100000" sy="100000" kx="0" ky="0" algn="bl" rotWithShape="0" blurRad="152400" dist="38100" dir="8100000">
              <a:srgbClr val="000000">
                <a:alpha val="18000"/>
              </a:srgbClr>
            </a:outerShdw>
          </a:effectLst>
        </p:spPr>
      </p:sp>
      <p:sp>
        <p:nvSpPr>
          <p:cNvPr id="25" name="Shape 23"/>
          <p:cNvSpPr/>
          <p:nvPr/>
        </p:nvSpPr>
        <p:spPr>
          <a:xfrm>
            <a:off x="6656832" y="438912"/>
            <a:ext cx="2121408" cy="54864"/>
          </a:xfrm>
          <a:prstGeom prst="rect">
            <a:avLst/>
          </a:prstGeom>
          <a:solidFill>
            <a:srgbClr val="00C2CB"/>
          </a:solidFill>
          <a:ln w="12700">
            <a:solidFill>
              <a:srgbClr val="00C2CB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6766560" y="548640"/>
            <a:ext cx="190195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$6.45M</a:t>
            </a:r>
            <a:endParaRPr lang="en-US" sz="2800" dirty="0"/>
          </a:p>
        </p:txBody>
      </p:sp>
      <p:sp>
        <p:nvSpPr>
          <p:cNvPr id="27" name="Text 25"/>
          <p:cNvSpPr/>
          <p:nvPr/>
        </p:nvSpPr>
        <p:spPr>
          <a:xfrm>
            <a:off x="6766560" y="1188720"/>
            <a:ext cx="190195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Total Revenue</a:t>
            </a:r>
            <a:endParaRPr lang="en-US" sz="1000" dirty="0"/>
          </a:p>
        </p:txBody>
      </p:sp>
      <p:sp>
        <p:nvSpPr>
          <p:cNvPr id="28" name="Text 26"/>
          <p:cNvSpPr/>
          <p:nvPr/>
        </p:nvSpPr>
        <p:spPr>
          <a:xfrm>
            <a:off x="6766560" y="1444752"/>
            <a:ext cx="190195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i="1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Q3 Actual</a:t>
            </a:r>
            <a:endParaRPr lang="en-US" sz="900" dirty="0"/>
          </a:p>
        </p:txBody>
      </p:sp>
      <p:sp>
        <p:nvSpPr>
          <p:cNvPr id="29" name="Shape 27"/>
          <p:cNvSpPr/>
          <p:nvPr/>
        </p:nvSpPr>
        <p:spPr>
          <a:xfrm>
            <a:off x="6656832" y="1975104"/>
            <a:ext cx="2121408" cy="1316736"/>
          </a:xfrm>
          <a:prstGeom prst="rect">
            <a:avLst/>
          </a:prstGeom>
          <a:solidFill>
            <a:srgbClr val="0A1628">
              <a:alpha val="60000"/>
            </a:srgbClr>
          </a:solidFill>
          <a:ln w="10160">
            <a:solidFill>
              <a:srgbClr val="00C2CB"/>
            </a:solidFill>
            <a:prstDash val="solid"/>
          </a:ln>
          <a:effectLst>
            <a:outerShdw sx="100000" sy="100000" kx="0" ky="0" algn="bl" rotWithShape="0" blurRad="152400" dist="38100" dir="8100000">
              <a:srgbClr val="000000">
                <a:alpha val="18000"/>
              </a:srgbClr>
            </a:outerShdw>
          </a:effectLst>
        </p:spPr>
      </p:sp>
      <p:sp>
        <p:nvSpPr>
          <p:cNvPr id="30" name="Shape 28"/>
          <p:cNvSpPr/>
          <p:nvPr/>
        </p:nvSpPr>
        <p:spPr>
          <a:xfrm>
            <a:off x="6656832" y="1975104"/>
            <a:ext cx="2121408" cy="54864"/>
          </a:xfrm>
          <a:prstGeom prst="rect">
            <a:avLst/>
          </a:prstGeom>
          <a:solidFill>
            <a:srgbClr val="00C2CB"/>
          </a:solidFill>
          <a:ln w="12700">
            <a:solidFill>
              <a:srgbClr val="00C2CB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766560" y="2084832"/>
            <a:ext cx="190195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23.5%</a:t>
            </a:r>
            <a:endParaRPr lang="en-US" sz="2800" dirty="0"/>
          </a:p>
        </p:txBody>
      </p:sp>
      <p:sp>
        <p:nvSpPr>
          <p:cNvPr id="32" name="Text 30"/>
          <p:cNvSpPr/>
          <p:nvPr/>
        </p:nvSpPr>
        <p:spPr>
          <a:xfrm>
            <a:off x="6766560" y="2724912"/>
            <a:ext cx="190195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EBITDA Margin</a:t>
            </a:r>
            <a:endParaRPr lang="en-US" sz="1000" dirty="0"/>
          </a:p>
        </p:txBody>
      </p:sp>
      <p:sp>
        <p:nvSpPr>
          <p:cNvPr id="33" name="Text 31"/>
          <p:cNvSpPr/>
          <p:nvPr/>
        </p:nvSpPr>
        <p:spPr>
          <a:xfrm>
            <a:off x="6766560" y="2980944"/>
            <a:ext cx="190195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i="1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vs 27.4% budget</a:t>
            </a:r>
            <a:endParaRPr lang="en-US" sz="900" dirty="0"/>
          </a:p>
        </p:txBody>
      </p:sp>
      <p:sp>
        <p:nvSpPr>
          <p:cNvPr id="34" name="Shape 32"/>
          <p:cNvSpPr/>
          <p:nvPr/>
        </p:nvSpPr>
        <p:spPr>
          <a:xfrm>
            <a:off x="6656832" y="3511296"/>
            <a:ext cx="2121408" cy="1316736"/>
          </a:xfrm>
          <a:prstGeom prst="rect">
            <a:avLst/>
          </a:prstGeom>
          <a:solidFill>
            <a:srgbClr val="0A1628">
              <a:alpha val="60000"/>
            </a:srgbClr>
          </a:solidFill>
          <a:ln w="10160">
            <a:solidFill>
              <a:srgbClr val="00C2CB"/>
            </a:solidFill>
            <a:prstDash val="solid"/>
          </a:ln>
          <a:effectLst>
            <a:outerShdw sx="100000" sy="100000" kx="0" ky="0" algn="bl" rotWithShape="0" blurRad="152400" dist="38100" dir="8100000">
              <a:srgbClr val="000000">
                <a:alpha val="18000"/>
              </a:srgbClr>
            </a:outerShdw>
          </a:effectLst>
        </p:spPr>
      </p:sp>
      <p:sp>
        <p:nvSpPr>
          <p:cNvPr id="35" name="Shape 33"/>
          <p:cNvSpPr/>
          <p:nvPr/>
        </p:nvSpPr>
        <p:spPr>
          <a:xfrm>
            <a:off x="6656832" y="3511296"/>
            <a:ext cx="2121408" cy="54864"/>
          </a:xfrm>
          <a:prstGeom prst="rect">
            <a:avLst/>
          </a:prstGeom>
          <a:solidFill>
            <a:srgbClr val="00C2CB"/>
          </a:solidFill>
          <a:ln w="12700">
            <a:solidFill>
              <a:srgbClr val="00C2CB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6766560" y="3621024"/>
            <a:ext cx="1901952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800" b="1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$8.2M</a:t>
            </a:r>
            <a:endParaRPr lang="en-US" sz="2800" dirty="0"/>
          </a:p>
        </p:txBody>
      </p:sp>
      <p:sp>
        <p:nvSpPr>
          <p:cNvPr id="37" name="Text 35"/>
          <p:cNvSpPr/>
          <p:nvPr/>
        </p:nvSpPr>
        <p:spPr>
          <a:xfrm>
            <a:off x="6766560" y="4261104"/>
            <a:ext cx="190195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Q4 Pipeline</a:t>
            </a:r>
            <a:endParaRPr lang="en-US" sz="1000" dirty="0"/>
          </a:p>
        </p:txBody>
      </p:sp>
      <p:sp>
        <p:nvSpPr>
          <p:cNvPr id="38" name="Text 36"/>
          <p:cNvSpPr/>
          <p:nvPr/>
        </p:nvSpPr>
        <p:spPr>
          <a:xfrm>
            <a:off x="6766560" y="4517136"/>
            <a:ext cx="1901952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i="1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34% YoY growth</a:t>
            </a:r>
            <a:endParaRPr lang="en-US" sz="900" dirty="0"/>
          </a:p>
        </p:txBody>
      </p:sp>
      <p:sp>
        <p:nvSpPr>
          <p:cNvPr id="39" name="Text 37"/>
          <p:cNvSpPr/>
          <p:nvPr/>
        </p:nvSpPr>
        <p:spPr>
          <a:xfrm>
            <a:off x="8503920" y="4828032"/>
            <a:ext cx="5486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 / 8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8FA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2743200" cy="5143500"/>
          </a:xfrm>
          <a:prstGeom prst="rect">
            <a:avLst/>
          </a:prstGeom>
          <a:solidFill>
            <a:srgbClr val="0A1628"/>
          </a:solidFill>
          <a:ln w="12700">
            <a:solidFill>
              <a:srgbClr val="0A1628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2743200" y="0"/>
            <a:ext cx="54864" cy="5143500"/>
          </a:xfrm>
          <a:prstGeom prst="rect">
            <a:avLst/>
          </a:prstGeom>
          <a:solidFill>
            <a:srgbClr val="00C2CB"/>
          </a:solidFill>
          <a:ln w="12700">
            <a:solidFill>
              <a:srgbClr val="00C2CB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292608" y="548640"/>
            <a:ext cx="219456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TODAY'S</a:t>
            </a:r>
            <a:endParaRPr lang="en-US" sz="3200" dirty="0"/>
          </a:p>
          <a:p>
            <a:pPr algn="l" indent="0" marL="0">
              <a:buNone/>
            </a:pPr>
            <a:r>
              <a:rPr lang="en-US" sz="3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REVIEW</a:t>
            </a:r>
            <a:endParaRPr lang="en-US" sz="3200" dirty="0"/>
          </a:p>
        </p:txBody>
      </p:sp>
      <p:sp>
        <p:nvSpPr>
          <p:cNvPr id="5" name="Shape 3"/>
          <p:cNvSpPr/>
          <p:nvPr/>
        </p:nvSpPr>
        <p:spPr>
          <a:xfrm>
            <a:off x="292608" y="2084832"/>
            <a:ext cx="1828800" cy="0"/>
          </a:xfrm>
          <a:prstGeom prst="line">
            <a:avLst/>
          </a:prstGeom>
          <a:noFill/>
          <a:ln w="19050">
            <a:solidFill>
              <a:srgbClr val="F0B429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92608" y="2231136"/>
            <a:ext cx="21945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300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Q3 2024</a:t>
            </a:r>
            <a:endParaRPr lang="en-US" sz="1300" dirty="0"/>
          </a:p>
          <a:p>
            <a:pPr algn="l" indent="0" marL="0">
              <a:buNone/>
            </a:pPr>
            <a:r>
              <a:rPr lang="en-US" sz="1300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Board Package</a:t>
            </a:r>
            <a:endParaRPr lang="en-US" sz="1300" dirty="0"/>
          </a:p>
        </p:txBody>
      </p:sp>
      <p:sp>
        <p:nvSpPr>
          <p:cNvPr id="7" name="Text 5"/>
          <p:cNvSpPr/>
          <p:nvPr/>
        </p:nvSpPr>
        <p:spPr>
          <a:xfrm>
            <a:off x="292608" y="3200400"/>
            <a:ext cx="21945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Meridian Professional</a:t>
            </a:r>
            <a:endParaRPr lang="en-US" sz="1100" dirty="0"/>
          </a:p>
          <a:p>
            <a:pPr algn="l" indent="0" marL="0">
              <a:buNone/>
            </a:pPr>
            <a:r>
              <a:rPr lang="en-US" sz="1100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Services, LLC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3017520" y="256032"/>
            <a:ext cx="5943600" cy="786384"/>
          </a:xfrm>
          <a:prstGeom prst="rect">
            <a:avLst/>
          </a:prstGeom>
          <a:solidFill>
            <a:srgbClr val="FFFFFF"/>
          </a:solidFill>
          <a:ln w="6350">
            <a:solidFill>
              <a:srgbClr val="E8ECF4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3127248" y="402336"/>
            <a:ext cx="475488" cy="475488"/>
          </a:xfrm>
          <a:prstGeom prst="ellipse">
            <a:avLst/>
          </a:prstGeom>
          <a:solidFill>
            <a:srgbClr val="00C2CB"/>
          </a:solidFill>
          <a:ln w="12700">
            <a:solidFill>
              <a:srgbClr val="00C2CB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3127248" y="402336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8119872" y="457200"/>
            <a:ext cx="804672" cy="237744"/>
          </a:xfrm>
          <a:prstGeom prst="roundRect">
            <a:avLst>
              <a:gd name="adj" fmla="val 15385"/>
            </a:avLst>
          </a:prstGeom>
          <a:solidFill>
            <a:srgbClr val="0A1628"/>
          </a:solidFill>
          <a:ln w="12700">
            <a:solidFill>
              <a:srgbClr val="0A1628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8119872" y="457200"/>
            <a:ext cx="8046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50" b="1" spc="50" kern="0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OVERVIEW</a:t>
            </a:r>
            <a:endParaRPr lang="en-US" sz="750" dirty="0"/>
          </a:p>
        </p:txBody>
      </p:sp>
      <p:sp>
        <p:nvSpPr>
          <p:cNvPr id="13" name="Text 11"/>
          <p:cNvSpPr/>
          <p:nvPr/>
        </p:nvSpPr>
        <p:spPr>
          <a:xfrm>
            <a:off x="3730752" y="347472"/>
            <a:ext cx="4206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4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State of the Business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3730752" y="658368"/>
            <a:ext cx="4206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Executive summary · Q3 headline results</a:t>
            </a:r>
            <a:endParaRPr lang="en-US" sz="1000" dirty="0"/>
          </a:p>
        </p:txBody>
      </p:sp>
      <p:sp>
        <p:nvSpPr>
          <p:cNvPr id="15" name="Shape 13"/>
          <p:cNvSpPr/>
          <p:nvPr/>
        </p:nvSpPr>
        <p:spPr>
          <a:xfrm>
            <a:off x="3017520" y="1170432"/>
            <a:ext cx="5943600" cy="786384"/>
          </a:xfrm>
          <a:prstGeom prst="rect">
            <a:avLst/>
          </a:prstGeom>
          <a:solidFill>
            <a:srgbClr val="E8ECF4"/>
          </a:solidFill>
          <a:ln w="6350">
            <a:solidFill>
              <a:srgbClr val="E8ECF4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>
            <a:off x="3127248" y="1316736"/>
            <a:ext cx="475488" cy="475488"/>
          </a:xfrm>
          <a:prstGeom prst="ellipse">
            <a:avLst/>
          </a:prstGeom>
          <a:solidFill>
            <a:srgbClr val="00C2CB"/>
          </a:solidFill>
          <a:ln w="12700">
            <a:solidFill>
              <a:srgbClr val="00C2CB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3127248" y="1316736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300" dirty="0"/>
          </a:p>
        </p:txBody>
      </p:sp>
      <p:sp>
        <p:nvSpPr>
          <p:cNvPr id="18" name="Shape 16"/>
          <p:cNvSpPr/>
          <p:nvPr/>
        </p:nvSpPr>
        <p:spPr>
          <a:xfrm>
            <a:off x="8119872" y="1371600"/>
            <a:ext cx="804672" cy="237744"/>
          </a:xfrm>
          <a:prstGeom prst="roundRect">
            <a:avLst>
              <a:gd name="adj" fmla="val 15385"/>
            </a:avLst>
          </a:prstGeom>
          <a:solidFill>
            <a:srgbClr val="0A1628"/>
          </a:solidFill>
          <a:ln w="12700">
            <a:solidFill>
              <a:srgbClr val="0A1628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8119872" y="1371600"/>
            <a:ext cx="8046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50" b="1" spc="50" kern="0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FINANCIALS</a:t>
            </a:r>
            <a:endParaRPr lang="en-US" sz="750" dirty="0"/>
          </a:p>
        </p:txBody>
      </p:sp>
      <p:sp>
        <p:nvSpPr>
          <p:cNvPr id="20" name="Text 18"/>
          <p:cNvSpPr/>
          <p:nvPr/>
        </p:nvSpPr>
        <p:spPr>
          <a:xfrm>
            <a:off x="3730752" y="1261872"/>
            <a:ext cx="4206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4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Financial Performance</a:t>
            </a:r>
            <a:endParaRPr lang="en-US" sz="1400" dirty="0"/>
          </a:p>
        </p:txBody>
      </p:sp>
      <p:sp>
        <p:nvSpPr>
          <p:cNvPr id="21" name="Text 19"/>
          <p:cNvSpPr/>
          <p:nvPr/>
        </p:nvSpPr>
        <p:spPr>
          <a:xfrm>
            <a:off x="3730752" y="1572768"/>
            <a:ext cx="4206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P&amp;L vs. budget · Variance analysis · Margin trends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3017520" y="2084832"/>
            <a:ext cx="5943600" cy="786384"/>
          </a:xfrm>
          <a:prstGeom prst="rect">
            <a:avLst/>
          </a:prstGeom>
          <a:solidFill>
            <a:srgbClr val="FFFFFF"/>
          </a:solidFill>
          <a:ln w="6350">
            <a:solidFill>
              <a:srgbClr val="E8ECF4"/>
            </a:solidFill>
            <a:prstDash val="solid"/>
          </a:ln>
        </p:spPr>
      </p:sp>
      <p:sp>
        <p:nvSpPr>
          <p:cNvPr id="23" name="Shape 21"/>
          <p:cNvSpPr/>
          <p:nvPr/>
        </p:nvSpPr>
        <p:spPr>
          <a:xfrm>
            <a:off x="3127248" y="2231136"/>
            <a:ext cx="475488" cy="475488"/>
          </a:xfrm>
          <a:prstGeom prst="ellipse">
            <a:avLst/>
          </a:prstGeom>
          <a:solidFill>
            <a:srgbClr val="00C2CB"/>
          </a:solidFill>
          <a:ln w="12700">
            <a:solidFill>
              <a:srgbClr val="00C2CB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3127248" y="2231136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300" dirty="0"/>
          </a:p>
        </p:txBody>
      </p:sp>
      <p:sp>
        <p:nvSpPr>
          <p:cNvPr id="25" name="Shape 23"/>
          <p:cNvSpPr/>
          <p:nvPr/>
        </p:nvSpPr>
        <p:spPr>
          <a:xfrm>
            <a:off x="8119872" y="2286000"/>
            <a:ext cx="804672" cy="237744"/>
          </a:xfrm>
          <a:prstGeom prst="roundRect">
            <a:avLst>
              <a:gd name="adj" fmla="val 15385"/>
            </a:avLst>
          </a:prstGeom>
          <a:solidFill>
            <a:srgbClr val="0A1628"/>
          </a:solidFill>
          <a:ln w="12700">
            <a:solidFill>
              <a:srgbClr val="0A1628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8119872" y="2286000"/>
            <a:ext cx="8046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50" b="1" spc="50" kern="0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ANALYSIS</a:t>
            </a:r>
            <a:endParaRPr lang="en-US" sz="750" dirty="0"/>
          </a:p>
        </p:txBody>
      </p:sp>
      <p:sp>
        <p:nvSpPr>
          <p:cNvPr id="27" name="Text 25"/>
          <p:cNvSpPr/>
          <p:nvPr/>
        </p:nvSpPr>
        <p:spPr>
          <a:xfrm>
            <a:off x="3730752" y="2176272"/>
            <a:ext cx="4206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4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Variance Deep-Dives</a:t>
            </a:r>
            <a:endParaRPr lang="en-US" sz="1400" dirty="0"/>
          </a:p>
        </p:txBody>
      </p:sp>
      <p:sp>
        <p:nvSpPr>
          <p:cNvPr id="28" name="Text 26"/>
          <p:cNvSpPr/>
          <p:nvPr/>
        </p:nvSpPr>
        <p:spPr>
          <a:xfrm>
            <a:off x="3730752" y="2487168"/>
            <a:ext cx="4206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Revenue miss · Marketing investment · EBITDA bridge</a:t>
            </a:r>
            <a:endParaRPr lang="en-US" sz="1000" dirty="0"/>
          </a:p>
        </p:txBody>
      </p:sp>
      <p:sp>
        <p:nvSpPr>
          <p:cNvPr id="29" name="Shape 27"/>
          <p:cNvSpPr/>
          <p:nvPr/>
        </p:nvSpPr>
        <p:spPr>
          <a:xfrm>
            <a:off x="3017520" y="2999232"/>
            <a:ext cx="5943600" cy="786384"/>
          </a:xfrm>
          <a:prstGeom prst="rect">
            <a:avLst/>
          </a:prstGeom>
          <a:solidFill>
            <a:srgbClr val="E8ECF4"/>
          </a:solidFill>
          <a:ln w="6350">
            <a:solidFill>
              <a:srgbClr val="E8ECF4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3127248" y="3145536"/>
            <a:ext cx="475488" cy="475488"/>
          </a:xfrm>
          <a:prstGeom prst="ellipse">
            <a:avLst/>
          </a:prstGeom>
          <a:solidFill>
            <a:srgbClr val="00C2CB"/>
          </a:solidFill>
          <a:ln w="12700">
            <a:solidFill>
              <a:srgbClr val="00C2CB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3127248" y="3145536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1300" dirty="0"/>
          </a:p>
        </p:txBody>
      </p:sp>
      <p:sp>
        <p:nvSpPr>
          <p:cNvPr id="32" name="Shape 30"/>
          <p:cNvSpPr/>
          <p:nvPr/>
        </p:nvSpPr>
        <p:spPr>
          <a:xfrm>
            <a:off x="8119872" y="3200400"/>
            <a:ext cx="804672" cy="237744"/>
          </a:xfrm>
          <a:prstGeom prst="roundRect">
            <a:avLst>
              <a:gd name="adj" fmla="val 15385"/>
            </a:avLst>
          </a:prstGeom>
          <a:solidFill>
            <a:srgbClr val="0A1628"/>
          </a:solidFill>
          <a:ln w="12700">
            <a:solidFill>
              <a:srgbClr val="0A1628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8119872" y="3200400"/>
            <a:ext cx="8046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50" b="1" spc="50" kern="0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OUTLOOK</a:t>
            </a:r>
            <a:endParaRPr lang="en-US" sz="750" dirty="0"/>
          </a:p>
        </p:txBody>
      </p:sp>
      <p:sp>
        <p:nvSpPr>
          <p:cNvPr id="34" name="Text 32"/>
          <p:cNvSpPr/>
          <p:nvPr/>
        </p:nvSpPr>
        <p:spPr>
          <a:xfrm>
            <a:off x="3730752" y="3090672"/>
            <a:ext cx="4206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4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Forward Outlook &amp; Q4 Plan</a:t>
            </a:r>
            <a:endParaRPr lang="en-US" sz="1400" dirty="0"/>
          </a:p>
        </p:txBody>
      </p:sp>
      <p:sp>
        <p:nvSpPr>
          <p:cNvPr id="35" name="Text 33"/>
          <p:cNvSpPr/>
          <p:nvPr/>
        </p:nvSpPr>
        <p:spPr>
          <a:xfrm>
            <a:off x="3730752" y="3401568"/>
            <a:ext cx="4206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Pipeline · Contracted revenue · Q4 milestones</a:t>
            </a:r>
            <a:endParaRPr lang="en-US" sz="1000" dirty="0"/>
          </a:p>
        </p:txBody>
      </p:sp>
      <p:sp>
        <p:nvSpPr>
          <p:cNvPr id="36" name="Shape 34"/>
          <p:cNvSpPr/>
          <p:nvPr/>
        </p:nvSpPr>
        <p:spPr>
          <a:xfrm>
            <a:off x="3017520" y="3913632"/>
            <a:ext cx="5943600" cy="786384"/>
          </a:xfrm>
          <a:prstGeom prst="rect">
            <a:avLst/>
          </a:prstGeom>
          <a:solidFill>
            <a:srgbClr val="FFFFFF"/>
          </a:solidFill>
          <a:ln w="6350">
            <a:solidFill>
              <a:srgbClr val="E8ECF4"/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3127248" y="4059936"/>
            <a:ext cx="475488" cy="475488"/>
          </a:xfrm>
          <a:prstGeom prst="ellipse">
            <a:avLst/>
          </a:prstGeom>
          <a:solidFill>
            <a:srgbClr val="00C2CB"/>
          </a:solidFill>
          <a:ln w="12700">
            <a:solidFill>
              <a:srgbClr val="00C2CB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3127248" y="4059936"/>
            <a:ext cx="475488" cy="47548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1300" dirty="0"/>
          </a:p>
        </p:txBody>
      </p:sp>
      <p:sp>
        <p:nvSpPr>
          <p:cNvPr id="39" name="Shape 37"/>
          <p:cNvSpPr/>
          <p:nvPr/>
        </p:nvSpPr>
        <p:spPr>
          <a:xfrm>
            <a:off x="8119872" y="4114800"/>
            <a:ext cx="804672" cy="237744"/>
          </a:xfrm>
          <a:prstGeom prst="roundRect">
            <a:avLst>
              <a:gd name="adj" fmla="val 15385"/>
            </a:avLst>
          </a:prstGeom>
          <a:solidFill>
            <a:srgbClr val="0A1628"/>
          </a:solidFill>
          <a:ln w="12700">
            <a:solidFill>
              <a:srgbClr val="0A1628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8119872" y="4114800"/>
            <a:ext cx="8046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750" b="1" spc="50" kern="0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ACTION</a:t>
            </a:r>
            <a:endParaRPr lang="en-US" sz="750" dirty="0"/>
          </a:p>
        </p:txBody>
      </p:sp>
      <p:sp>
        <p:nvSpPr>
          <p:cNvPr id="41" name="Text 39"/>
          <p:cNvSpPr/>
          <p:nvPr/>
        </p:nvSpPr>
        <p:spPr>
          <a:xfrm>
            <a:off x="3730752" y="4005072"/>
            <a:ext cx="42062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4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Board Asks &amp; Decisions</a:t>
            </a:r>
            <a:endParaRPr lang="en-US" sz="1400" dirty="0"/>
          </a:p>
        </p:txBody>
      </p:sp>
      <p:sp>
        <p:nvSpPr>
          <p:cNvPr id="42" name="Text 40"/>
          <p:cNvSpPr/>
          <p:nvPr/>
        </p:nvSpPr>
        <p:spPr>
          <a:xfrm>
            <a:off x="3730752" y="4315968"/>
            <a:ext cx="420624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items requiring board input or approval</a:t>
            </a:r>
            <a:endParaRPr lang="en-US" sz="1000" dirty="0"/>
          </a:p>
        </p:txBody>
      </p:sp>
      <p:sp>
        <p:nvSpPr>
          <p:cNvPr id="43" name="Text 41"/>
          <p:cNvSpPr/>
          <p:nvPr/>
        </p:nvSpPr>
        <p:spPr>
          <a:xfrm>
            <a:off x="8503920" y="4828032"/>
            <a:ext cx="5486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8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0A162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014984" y="365760"/>
            <a:ext cx="0" cy="4411980"/>
          </a:xfrm>
          <a:prstGeom prst="line">
            <a:avLst/>
          </a:prstGeom>
          <a:noFill/>
          <a:ln w="3810">
            <a:solidFill>
              <a:srgbClr val="00C2CB"/>
            </a:solidFill>
            <a:prstDash val="dot"/>
          </a:ln>
        </p:spPr>
      </p:sp>
      <p:sp>
        <p:nvSpPr>
          <p:cNvPr id="3" name="Shape 1"/>
          <p:cNvSpPr/>
          <p:nvPr/>
        </p:nvSpPr>
        <p:spPr>
          <a:xfrm>
            <a:off x="2029968" y="365760"/>
            <a:ext cx="0" cy="4411980"/>
          </a:xfrm>
          <a:prstGeom prst="line">
            <a:avLst/>
          </a:prstGeom>
          <a:noFill/>
          <a:ln w="3810">
            <a:solidFill>
              <a:srgbClr val="00C2CB"/>
            </a:solidFill>
            <a:prstDash val="dot"/>
          </a:ln>
        </p:spPr>
      </p:sp>
      <p:sp>
        <p:nvSpPr>
          <p:cNvPr id="4" name="Shape 2"/>
          <p:cNvSpPr/>
          <p:nvPr/>
        </p:nvSpPr>
        <p:spPr>
          <a:xfrm>
            <a:off x="3044952" y="365760"/>
            <a:ext cx="0" cy="4411980"/>
          </a:xfrm>
          <a:prstGeom prst="line">
            <a:avLst/>
          </a:prstGeom>
          <a:noFill/>
          <a:ln w="3810">
            <a:solidFill>
              <a:srgbClr val="00C2CB"/>
            </a:solidFill>
            <a:prstDash val="dot"/>
          </a:ln>
        </p:spPr>
      </p:sp>
      <p:sp>
        <p:nvSpPr>
          <p:cNvPr id="5" name="Shape 3"/>
          <p:cNvSpPr/>
          <p:nvPr/>
        </p:nvSpPr>
        <p:spPr>
          <a:xfrm>
            <a:off x="4059936" y="365760"/>
            <a:ext cx="0" cy="4411980"/>
          </a:xfrm>
          <a:prstGeom prst="line">
            <a:avLst/>
          </a:prstGeom>
          <a:noFill/>
          <a:ln w="3810">
            <a:solidFill>
              <a:srgbClr val="00C2CB"/>
            </a:solidFill>
            <a:prstDash val="dot"/>
          </a:ln>
        </p:spPr>
      </p:sp>
      <p:sp>
        <p:nvSpPr>
          <p:cNvPr id="6" name="Shape 4"/>
          <p:cNvSpPr/>
          <p:nvPr/>
        </p:nvSpPr>
        <p:spPr>
          <a:xfrm>
            <a:off x="5074920" y="365760"/>
            <a:ext cx="0" cy="4411980"/>
          </a:xfrm>
          <a:prstGeom prst="line">
            <a:avLst/>
          </a:prstGeom>
          <a:noFill/>
          <a:ln w="3810">
            <a:solidFill>
              <a:srgbClr val="00C2CB"/>
            </a:solidFill>
            <a:prstDash val="dot"/>
          </a:ln>
        </p:spPr>
      </p:sp>
      <p:sp>
        <p:nvSpPr>
          <p:cNvPr id="7" name="Shape 5"/>
          <p:cNvSpPr/>
          <p:nvPr/>
        </p:nvSpPr>
        <p:spPr>
          <a:xfrm>
            <a:off x="6089904" y="365760"/>
            <a:ext cx="0" cy="4411980"/>
          </a:xfrm>
          <a:prstGeom prst="line">
            <a:avLst/>
          </a:prstGeom>
          <a:noFill/>
          <a:ln w="3810">
            <a:solidFill>
              <a:srgbClr val="00C2CB"/>
            </a:solidFill>
            <a:prstDash val="dot"/>
          </a:ln>
        </p:spPr>
      </p:sp>
      <p:sp>
        <p:nvSpPr>
          <p:cNvPr id="8" name="Shape 6"/>
          <p:cNvSpPr/>
          <p:nvPr/>
        </p:nvSpPr>
        <p:spPr>
          <a:xfrm>
            <a:off x="7104888" y="365760"/>
            <a:ext cx="0" cy="4411980"/>
          </a:xfrm>
          <a:prstGeom prst="line">
            <a:avLst/>
          </a:prstGeom>
          <a:noFill/>
          <a:ln w="3810">
            <a:solidFill>
              <a:srgbClr val="00C2CB"/>
            </a:solidFill>
            <a:prstDash val="dot"/>
          </a:ln>
        </p:spPr>
      </p:sp>
      <p:sp>
        <p:nvSpPr>
          <p:cNvPr id="9" name="Shape 7"/>
          <p:cNvSpPr/>
          <p:nvPr/>
        </p:nvSpPr>
        <p:spPr>
          <a:xfrm>
            <a:off x="8119872" y="365760"/>
            <a:ext cx="0" cy="4411980"/>
          </a:xfrm>
          <a:prstGeom prst="line">
            <a:avLst/>
          </a:prstGeom>
          <a:noFill/>
          <a:ln w="3810">
            <a:solidFill>
              <a:srgbClr val="00C2CB"/>
            </a:solidFill>
            <a:prstDash val="dot"/>
          </a:ln>
        </p:spPr>
      </p:sp>
      <p:sp>
        <p:nvSpPr>
          <p:cNvPr id="10" name="Shape 8"/>
          <p:cNvSpPr/>
          <p:nvPr/>
        </p:nvSpPr>
        <p:spPr>
          <a:xfrm>
            <a:off x="9134856" y="365760"/>
            <a:ext cx="0" cy="4411980"/>
          </a:xfrm>
          <a:prstGeom prst="line">
            <a:avLst/>
          </a:prstGeom>
          <a:noFill/>
          <a:ln w="3810">
            <a:solidFill>
              <a:srgbClr val="00C2CB"/>
            </a:solidFill>
            <a:prstDash val="dot"/>
          </a:ln>
        </p:spPr>
      </p:sp>
      <p:sp>
        <p:nvSpPr>
          <p:cNvPr id="11" name="Text 9"/>
          <p:cNvSpPr/>
          <p:nvPr/>
        </p:nvSpPr>
        <p:spPr>
          <a:xfrm>
            <a:off x="457200" y="182880"/>
            <a:ext cx="8229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b="1" spc="200" kern="0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Q3 2024  —  AT A GLANCE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457200" y="438912"/>
            <a:ext cx="54864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Key Performance Metrics</a:t>
            </a:r>
            <a:endParaRPr lang="en-US" sz="2400" dirty="0"/>
          </a:p>
        </p:txBody>
      </p:sp>
      <p:sp>
        <p:nvSpPr>
          <p:cNvPr id="13" name="Shape 11"/>
          <p:cNvSpPr/>
          <p:nvPr/>
        </p:nvSpPr>
        <p:spPr>
          <a:xfrm>
            <a:off x="457200" y="914400"/>
            <a:ext cx="8229600" cy="0"/>
          </a:xfrm>
          <a:prstGeom prst="line">
            <a:avLst/>
          </a:prstGeom>
          <a:noFill/>
          <a:ln w="19050">
            <a:solidFill>
              <a:srgbClr val="F0B429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347472" y="1060704"/>
            <a:ext cx="1993392" cy="3657600"/>
          </a:xfrm>
          <a:prstGeom prst="rect">
            <a:avLst/>
          </a:prstGeom>
          <a:solidFill>
            <a:srgbClr val="0D2140"/>
          </a:solidFill>
          <a:ln w="9525">
            <a:solidFill>
              <a:srgbClr val="3D5278"/>
            </a:solidFill>
            <a:prstDash val="solid"/>
          </a:ln>
          <a:effectLst>
            <a:outerShdw sx="100000" sy="100000" kx="0" ky="0" algn="bl" rotWithShape="0" blurRad="152400" dist="38100" dir="8100000">
              <a:srgbClr val="000000">
                <a:alpha val="18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347472" y="1060704"/>
            <a:ext cx="1993392" cy="73152"/>
          </a:xfrm>
          <a:prstGeom prst="rect">
            <a:avLst/>
          </a:prstGeom>
          <a:solidFill>
            <a:srgbClr val="EF4444"/>
          </a:solidFill>
          <a:ln w="12700">
            <a:solidFill>
              <a:srgbClr val="EF4444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493776" y="1188720"/>
            <a:ext cx="1700784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400" b="1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$6.45M</a:t>
            </a:r>
            <a:endParaRPr lang="en-US" sz="3400" dirty="0"/>
          </a:p>
        </p:txBody>
      </p:sp>
      <p:sp>
        <p:nvSpPr>
          <p:cNvPr id="17" name="Text 15"/>
          <p:cNvSpPr/>
          <p:nvPr/>
        </p:nvSpPr>
        <p:spPr>
          <a:xfrm>
            <a:off x="493776" y="2011680"/>
            <a:ext cx="170078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Total Revenue</a:t>
            </a:r>
            <a:endParaRPr lang="en-US" sz="1200" dirty="0"/>
          </a:p>
        </p:txBody>
      </p:sp>
      <p:sp>
        <p:nvSpPr>
          <p:cNvPr id="18" name="Shape 16"/>
          <p:cNvSpPr/>
          <p:nvPr/>
        </p:nvSpPr>
        <p:spPr>
          <a:xfrm>
            <a:off x="493776" y="2377440"/>
            <a:ext cx="1463040" cy="0"/>
          </a:xfrm>
          <a:prstGeom prst="line">
            <a:avLst/>
          </a:prstGeom>
          <a:noFill/>
          <a:ln w="19050">
            <a:solidFill>
              <a:srgbClr val="F0B429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493776" y="2505456"/>
            <a:ext cx="1627632" cy="310896"/>
          </a:xfrm>
          <a:prstGeom prst="roundRect">
            <a:avLst>
              <a:gd name="adj" fmla="val 14706"/>
            </a:avLst>
          </a:prstGeom>
          <a:solidFill>
            <a:srgbClr val="7F1D1D"/>
          </a:solidFill>
          <a:ln w="12700">
            <a:solidFill>
              <a:srgbClr val="7F1D1D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493776" y="2505456"/>
            <a:ext cx="162763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▼  -2.9% vs Budget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493776" y="2907792"/>
            <a:ext cx="1700784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i="1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vs $5.91M Q3 2023 (+9.2% YoY)</a:t>
            </a:r>
            <a:endParaRPr lang="en-US" sz="1000" dirty="0"/>
          </a:p>
        </p:txBody>
      </p:sp>
      <p:sp>
        <p:nvSpPr>
          <p:cNvPr id="22" name="Shape 20"/>
          <p:cNvSpPr/>
          <p:nvPr/>
        </p:nvSpPr>
        <p:spPr>
          <a:xfrm>
            <a:off x="493776" y="3639312"/>
            <a:ext cx="256032" cy="256032"/>
          </a:xfrm>
          <a:prstGeom prst="ellipse">
            <a:avLst/>
          </a:prstGeom>
          <a:solidFill>
            <a:srgbClr val="10B981">
              <a:alpha val="30000"/>
            </a:srgbClr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493776" y="3639312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↑</a:t>
            </a:r>
            <a:endParaRPr lang="en-US" sz="1300" dirty="0"/>
          </a:p>
        </p:txBody>
      </p:sp>
      <p:sp>
        <p:nvSpPr>
          <p:cNvPr id="24" name="Text 22"/>
          <p:cNvSpPr/>
          <p:nvPr/>
        </p:nvSpPr>
        <p:spPr>
          <a:xfrm>
            <a:off x="804672" y="3657600"/>
            <a:ext cx="8229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YoY</a:t>
            </a:r>
            <a:endParaRPr lang="en-US" sz="900" dirty="0"/>
          </a:p>
        </p:txBody>
      </p:sp>
      <p:sp>
        <p:nvSpPr>
          <p:cNvPr id="25" name="Shape 23"/>
          <p:cNvSpPr/>
          <p:nvPr/>
        </p:nvSpPr>
        <p:spPr>
          <a:xfrm>
            <a:off x="2487168" y="1060704"/>
            <a:ext cx="1993392" cy="3657600"/>
          </a:xfrm>
          <a:prstGeom prst="rect">
            <a:avLst/>
          </a:prstGeom>
          <a:solidFill>
            <a:srgbClr val="0D2140"/>
          </a:solidFill>
          <a:ln w="9525">
            <a:solidFill>
              <a:srgbClr val="3D5278"/>
            </a:solidFill>
            <a:prstDash val="solid"/>
          </a:ln>
          <a:effectLst>
            <a:outerShdw sx="100000" sy="100000" kx="0" ky="0" algn="bl" rotWithShape="0" blurRad="152400" dist="38100" dir="8100000">
              <a:srgbClr val="000000">
                <a:alpha val="18000"/>
              </a:srgbClr>
            </a:outerShdw>
          </a:effectLst>
        </p:spPr>
      </p:sp>
      <p:sp>
        <p:nvSpPr>
          <p:cNvPr id="26" name="Shape 24"/>
          <p:cNvSpPr/>
          <p:nvPr/>
        </p:nvSpPr>
        <p:spPr>
          <a:xfrm>
            <a:off x="2487168" y="1060704"/>
            <a:ext cx="1993392" cy="73152"/>
          </a:xfrm>
          <a:prstGeom prst="rect">
            <a:avLst/>
          </a:prstGeom>
          <a:solidFill>
            <a:srgbClr val="EF4444"/>
          </a:solidFill>
          <a:ln w="12700">
            <a:solidFill>
              <a:srgbClr val="EF4444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2633472" y="1188720"/>
            <a:ext cx="1700784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400" b="1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23.5%</a:t>
            </a:r>
            <a:endParaRPr lang="en-US" sz="3400" dirty="0"/>
          </a:p>
        </p:txBody>
      </p:sp>
      <p:sp>
        <p:nvSpPr>
          <p:cNvPr id="28" name="Text 26"/>
          <p:cNvSpPr/>
          <p:nvPr/>
        </p:nvSpPr>
        <p:spPr>
          <a:xfrm>
            <a:off x="2633472" y="2011680"/>
            <a:ext cx="170078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EBITDA Margin</a:t>
            </a:r>
            <a:endParaRPr lang="en-US" sz="1200" dirty="0"/>
          </a:p>
        </p:txBody>
      </p:sp>
      <p:sp>
        <p:nvSpPr>
          <p:cNvPr id="29" name="Shape 27"/>
          <p:cNvSpPr/>
          <p:nvPr/>
        </p:nvSpPr>
        <p:spPr>
          <a:xfrm>
            <a:off x="2633472" y="2377440"/>
            <a:ext cx="1463040" cy="0"/>
          </a:xfrm>
          <a:prstGeom prst="line">
            <a:avLst/>
          </a:prstGeom>
          <a:noFill/>
          <a:ln w="19050">
            <a:solidFill>
              <a:srgbClr val="F0B429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>
            <a:off x="2633472" y="2505456"/>
            <a:ext cx="1627632" cy="310896"/>
          </a:xfrm>
          <a:prstGeom prst="roundRect">
            <a:avLst>
              <a:gd name="adj" fmla="val 14706"/>
            </a:avLst>
          </a:prstGeom>
          <a:solidFill>
            <a:srgbClr val="7F1D1D"/>
          </a:solidFill>
          <a:ln w="12700">
            <a:solidFill>
              <a:srgbClr val="7F1D1D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2633472" y="2505456"/>
            <a:ext cx="162763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▼  -390bps vs Budget</a:t>
            </a:r>
            <a:endParaRPr lang="en-US" sz="1100" dirty="0"/>
          </a:p>
        </p:txBody>
      </p:sp>
      <p:sp>
        <p:nvSpPr>
          <p:cNvPr id="32" name="Text 30"/>
          <p:cNvSpPr/>
          <p:nvPr/>
        </p:nvSpPr>
        <p:spPr>
          <a:xfrm>
            <a:off x="2633472" y="2907792"/>
            <a:ext cx="1700784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i="1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vs 24.5% Q3 2023 (-100bps)</a:t>
            </a:r>
            <a:endParaRPr lang="en-US" sz="1000" dirty="0"/>
          </a:p>
        </p:txBody>
      </p:sp>
      <p:sp>
        <p:nvSpPr>
          <p:cNvPr id="33" name="Shape 31"/>
          <p:cNvSpPr/>
          <p:nvPr/>
        </p:nvSpPr>
        <p:spPr>
          <a:xfrm>
            <a:off x="2633472" y="3639312"/>
            <a:ext cx="256032" cy="256032"/>
          </a:xfrm>
          <a:prstGeom prst="ellipse">
            <a:avLst/>
          </a:prstGeom>
          <a:solidFill>
            <a:srgbClr val="EF4444">
              <a:alpha val="30000"/>
            </a:srgbClr>
          </a:solidFill>
          <a:ln w="12700">
            <a:solidFill>
              <a:srgbClr val="EF4444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2633472" y="3639312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↓</a:t>
            </a:r>
            <a:endParaRPr lang="en-US" sz="1300" dirty="0"/>
          </a:p>
        </p:txBody>
      </p:sp>
      <p:sp>
        <p:nvSpPr>
          <p:cNvPr id="35" name="Text 33"/>
          <p:cNvSpPr/>
          <p:nvPr/>
        </p:nvSpPr>
        <p:spPr>
          <a:xfrm>
            <a:off x="2944368" y="3657600"/>
            <a:ext cx="8229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YoY</a:t>
            </a:r>
            <a:endParaRPr lang="en-US" sz="900" dirty="0"/>
          </a:p>
        </p:txBody>
      </p:sp>
      <p:sp>
        <p:nvSpPr>
          <p:cNvPr id="36" name="Shape 34"/>
          <p:cNvSpPr/>
          <p:nvPr/>
        </p:nvSpPr>
        <p:spPr>
          <a:xfrm>
            <a:off x="4626864" y="1060704"/>
            <a:ext cx="1993392" cy="3657600"/>
          </a:xfrm>
          <a:prstGeom prst="rect">
            <a:avLst/>
          </a:prstGeom>
          <a:solidFill>
            <a:srgbClr val="0D2140"/>
          </a:solidFill>
          <a:ln w="9525">
            <a:solidFill>
              <a:srgbClr val="3D5278"/>
            </a:solidFill>
            <a:prstDash val="solid"/>
          </a:ln>
          <a:effectLst>
            <a:outerShdw sx="100000" sy="100000" kx="0" ky="0" algn="bl" rotWithShape="0" blurRad="152400" dist="38100" dir="8100000">
              <a:srgbClr val="000000">
                <a:alpha val="18000"/>
              </a:srgbClr>
            </a:outerShdw>
          </a:effectLst>
        </p:spPr>
      </p:sp>
      <p:sp>
        <p:nvSpPr>
          <p:cNvPr id="37" name="Shape 35"/>
          <p:cNvSpPr/>
          <p:nvPr/>
        </p:nvSpPr>
        <p:spPr>
          <a:xfrm>
            <a:off x="4626864" y="1060704"/>
            <a:ext cx="1993392" cy="73152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4773168" y="1188720"/>
            <a:ext cx="1700784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400" b="1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64.5%</a:t>
            </a:r>
            <a:endParaRPr lang="en-US" sz="3400" dirty="0"/>
          </a:p>
        </p:txBody>
      </p:sp>
      <p:sp>
        <p:nvSpPr>
          <p:cNvPr id="39" name="Text 37"/>
          <p:cNvSpPr/>
          <p:nvPr/>
        </p:nvSpPr>
        <p:spPr>
          <a:xfrm>
            <a:off x="4773168" y="2011680"/>
            <a:ext cx="170078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Gross Margin</a:t>
            </a:r>
            <a:endParaRPr lang="en-US" sz="1200" dirty="0"/>
          </a:p>
        </p:txBody>
      </p:sp>
      <p:sp>
        <p:nvSpPr>
          <p:cNvPr id="40" name="Shape 38"/>
          <p:cNvSpPr/>
          <p:nvPr/>
        </p:nvSpPr>
        <p:spPr>
          <a:xfrm>
            <a:off x="4773168" y="2377440"/>
            <a:ext cx="1463040" cy="0"/>
          </a:xfrm>
          <a:prstGeom prst="line">
            <a:avLst/>
          </a:prstGeom>
          <a:noFill/>
          <a:ln w="19050">
            <a:solidFill>
              <a:srgbClr val="F0B429"/>
            </a:solidFill>
            <a:prstDash val="solid"/>
          </a:ln>
        </p:spPr>
      </p:sp>
      <p:sp>
        <p:nvSpPr>
          <p:cNvPr id="41" name="Shape 39"/>
          <p:cNvSpPr/>
          <p:nvPr/>
        </p:nvSpPr>
        <p:spPr>
          <a:xfrm>
            <a:off x="4773168" y="2505456"/>
            <a:ext cx="1627632" cy="310896"/>
          </a:xfrm>
          <a:prstGeom prst="roundRect">
            <a:avLst>
              <a:gd name="adj" fmla="val 14706"/>
            </a:avLst>
          </a:prstGeom>
          <a:solidFill>
            <a:srgbClr val="065F46"/>
          </a:solidFill>
          <a:ln w="12700">
            <a:solidFill>
              <a:srgbClr val="065F46"/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4773168" y="2505456"/>
            <a:ext cx="162763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▲  +50bps vs Budget</a:t>
            </a:r>
            <a:endParaRPr lang="en-US" sz="1100" dirty="0"/>
          </a:p>
        </p:txBody>
      </p:sp>
      <p:sp>
        <p:nvSpPr>
          <p:cNvPr id="43" name="Text 41"/>
          <p:cNvSpPr/>
          <p:nvPr/>
        </p:nvSpPr>
        <p:spPr>
          <a:xfrm>
            <a:off x="4773168" y="2907792"/>
            <a:ext cx="1700784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i="1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vs 63.0% Q3 2023 (+150bps)</a:t>
            </a:r>
            <a:endParaRPr lang="en-US" sz="1000" dirty="0"/>
          </a:p>
        </p:txBody>
      </p:sp>
      <p:sp>
        <p:nvSpPr>
          <p:cNvPr id="44" name="Shape 42"/>
          <p:cNvSpPr/>
          <p:nvPr/>
        </p:nvSpPr>
        <p:spPr>
          <a:xfrm>
            <a:off x="4773168" y="3639312"/>
            <a:ext cx="256032" cy="256032"/>
          </a:xfrm>
          <a:prstGeom prst="ellipse">
            <a:avLst/>
          </a:prstGeom>
          <a:solidFill>
            <a:srgbClr val="10B981">
              <a:alpha val="30000"/>
            </a:srgbClr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45" name="Text 43"/>
          <p:cNvSpPr/>
          <p:nvPr/>
        </p:nvSpPr>
        <p:spPr>
          <a:xfrm>
            <a:off x="4773168" y="3639312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↑</a:t>
            </a:r>
            <a:endParaRPr lang="en-US" sz="1300" dirty="0"/>
          </a:p>
        </p:txBody>
      </p:sp>
      <p:sp>
        <p:nvSpPr>
          <p:cNvPr id="46" name="Text 44"/>
          <p:cNvSpPr/>
          <p:nvPr/>
        </p:nvSpPr>
        <p:spPr>
          <a:xfrm>
            <a:off x="5084064" y="3657600"/>
            <a:ext cx="8229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YoY</a:t>
            </a:r>
            <a:endParaRPr lang="en-US" sz="900" dirty="0"/>
          </a:p>
        </p:txBody>
      </p:sp>
      <p:sp>
        <p:nvSpPr>
          <p:cNvPr id="47" name="Shape 45"/>
          <p:cNvSpPr/>
          <p:nvPr/>
        </p:nvSpPr>
        <p:spPr>
          <a:xfrm>
            <a:off x="6766560" y="1060704"/>
            <a:ext cx="1993392" cy="3657600"/>
          </a:xfrm>
          <a:prstGeom prst="rect">
            <a:avLst/>
          </a:prstGeom>
          <a:solidFill>
            <a:srgbClr val="0D2140"/>
          </a:solidFill>
          <a:ln w="9525">
            <a:solidFill>
              <a:srgbClr val="3D5278"/>
            </a:solidFill>
            <a:prstDash val="solid"/>
          </a:ln>
          <a:effectLst>
            <a:outerShdw sx="100000" sy="100000" kx="0" ky="0" algn="bl" rotWithShape="0" blurRad="152400" dist="38100" dir="8100000">
              <a:srgbClr val="000000">
                <a:alpha val="18000"/>
              </a:srgbClr>
            </a:outerShdw>
          </a:effectLst>
        </p:spPr>
      </p:sp>
      <p:sp>
        <p:nvSpPr>
          <p:cNvPr id="48" name="Shape 46"/>
          <p:cNvSpPr/>
          <p:nvPr/>
        </p:nvSpPr>
        <p:spPr>
          <a:xfrm>
            <a:off x="6766560" y="1060704"/>
            <a:ext cx="1993392" cy="73152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6912864" y="1188720"/>
            <a:ext cx="1700784" cy="8046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400" b="1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$2.14M</a:t>
            </a:r>
            <a:endParaRPr lang="en-US" sz="3400" dirty="0"/>
          </a:p>
        </p:txBody>
      </p:sp>
      <p:sp>
        <p:nvSpPr>
          <p:cNvPr id="50" name="Text 48"/>
          <p:cNvSpPr/>
          <p:nvPr/>
        </p:nvSpPr>
        <p:spPr>
          <a:xfrm>
            <a:off x="6912864" y="2011680"/>
            <a:ext cx="170078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Cash Balance</a:t>
            </a:r>
            <a:endParaRPr lang="en-US" sz="1200" dirty="0"/>
          </a:p>
        </p:txBody>
      </p:sp>
      <p:sp>
        <p:nvSpPr>
          <p:cNvPr id="51" name="Shape 49"/>
          <p:cNvSpPr/>
          <p:nvPr/>
        </p:nvSpPr>
        <p:spPr>
          <a:xfrm>
            <a:off x="6912864" y="2377440"/>
            <a:ext cx="1463040" cy="0"/>
          </a:xfrm>
          <a:prstGeom prst="line">
            <a:avLst/>
          </a:prstGeom>
          <a:noFill/>
          <a:ln w="19050">
            <a:solidFill>
              <a:srgbClr val="F0B429"/>
            </a:solidFill>
            <a:prstDash val="solid"/>
          </a:ln>
        </p:spPr>
      </p:sp>
      <p:sp>
        <p:nvSpPr>
          <p:cNvPr id="52" name="Shape 50"/>
          <p:cNvSpPr/>
          <p:nvPr/>
        </p:nvSpPr>
        <p:spPr>
          <a:xfrm>
            <a:off x="6912864" y="2505456"/>
            <a:ext cx="1627632" cy="310896"/>
          </a:xfrm>
          <a:prstGeom prst="roundRect">
            <a:avLst>
              <a:gd name="adj" fmla="val 14706"/>
            </a:avLst>
          </a:prstGeom>
          <a:solidFill>
            <a:srgbClr val="065F46"/>
          </a:solidFill>
          <a:ln w="12700">
            <a:solidFill>
              <a:srgbClr val="065F46"/>
            </a:solidFill>
            <a:prstDash val="solid"/>
          </a:ln>
        </p:spPr>
      </p:sp>
      <p:sp>
        <p:nvSpPr>
          <p:cNvPr id="53" name="Text 51"/>
          <p:cNvSpPr/>
          <p:nvPr/>
        </p:nvSpPr>
        <p:spPr>
          <a:xfrm>
            <a:off x="6912864" y="2505456"/>
            <a:ext cx="162763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▲  47-day runway</a:t>
            </a:r>
            <a:endParaRPr lang="en-US" sz="1100" dirty="0"/>
          </a:p>
        </p:txBody>
      </p:sp>
      <p:sp>
        <p:nvSpPr>
          <p:cNvPr id="54" name="Text 52"/>
          <p:cNvSpPr/>
          <p:nvPr/>
        </p:nvSpPr>
        <p:spPr>
          <a:xfrm>
            <a:off x="6912864" y="2907792"/>
            <a:ext cx="1700784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i="1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Sep 30 per GL  ·  DSO: 43 days</a:t>
            </a:r>
            <a:endParaRPr lang="en-US" sz="1000" dirty="0"/>
          </a:p>
        </p:txBody>
      </p:sp>
      <p:sp>
        <p:nvSpPr>
          <p:cNvPr id="55" name="Shape 53"/>
          <p:cNvSpPr/>
          <p:nvPr/>
        </p:nvSpPr>
        <p:spPr>
          <a:xfrm>
            <a:off x="6912864" y="3639312"/>
            <a:ext cx="256032" cy="256032"/>
          </a:xfrm>
          <a:prstGeom prst="ellipse">
            <a:avLst/>
          </a:prstGeom>
          <a:solidFill>
            <a:srgbClr val="10B981">
              <a:alpha val="30000"/>
            </a:srgbClr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56" name="Text 54"/>
          <p:cNvSpPr/>
          <p:nvPr/>
        </p:nvSpPr>
        <p:spPr>
          <a:xfrm>
            <a:off x="6912864" y="3639312"/>
            <a:ext cx="256032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↑</a:t>
            </a:r>
            <a:endParaRPr lang="en-US" sz="1300" dirty="0"/>
          </a:p>
        </p:txBody>
      </p:sp>
      <p:sp>
        <p:nvSpPr>
          <p:cNvPr id="57" name="Text 55"/>
          <p:cNvSpPr/>
          <p:nvPr/>
        </p:nvSpPr>
        <p:spPr>
          <a:xfrm>
            <a:off x="7223760" y="3657600"/>
            <a:ext cx="822960" cy="2194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YoY</a:t>
            </a:r>
            <a:endParaRPr lang="en-US" sz="900" dirty="0"/>
          </a:p>
        </p:txBody>
      </p:sp>
      <p:sp>
        <p:nvSpPr>
          <p:cNvPr id="58" name="Text 56"/>
          <p:cNvSpPr/>
          <p:nvPr/>
        </p:nvSpPr>
        <p:spPr>
          <a:xfrm>
            <a:off x="8503920" y="4828032"/>
            <a:ext cx="5486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8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8FA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00C2CB"/>
          </a:solidFill>
          <a:ln w="12700">
            <a:solidFill>
              <a:srgbClr val="00C2CB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292608" y="164592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b="1" spc="200" kern="0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FINANCIAL PERFORMANCE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292608" y="402336"/>
            <a:ext cx="8595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8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P&amp;L Summary — Q3 2024 vs. Budget &amp; Prior Year  ($000s)</a:t>
            </a:r>
            <a:endParaRPr lang="en-US" sz="1800" dirty="0"/>
          </a:p>
        </p:txBody>
      </p:sp>
      <p:sp>
        <p:nvSpPr>
          <p:cNvPr id="5" name="Shape 3"/>
          <p:cNvSpPr/>
          <p:nvPr/>
        </p:nvSpPr>
        <p:spPr>
          <a:xfrm>
            <a:off x="292608" y="822960"/>
            <a:ext cx="8503920" cy="0"/>
          </a:xfrm>
          <a:prstGeom prst="line">
            <a:avLst/>
          </a:prstGeom>
          <a:noFill/>
          <a:ln w="19050">
            <a:solidFill>
              <a:srgbClr val="F0B429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201168" y="950976"/>
            <a:ext cx="2084832" cy="365760"/>
          </a:xfrm>
          <a:prstGeom prst="rect">
            <a:avLst/>
          </a:prstGeom>
          <a:solidFill>
            <a:srgbClr val="0A1628"/>
          </a:solidFill>
          <a:ln w="12700">
            <a:solidFill>
              <a:srgbClr val="0A1628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201168" y="950976"/>
            <a:ext cx="2084832" cy="36576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2286000" y="950976"/>
            <a:ext cx="1042416" cy="365760"/>
          </a:xfrm>
          <a:prstGeom prst="rect">
            <a:avLst/>
          </a:prstGeom>
          <a:solidFill>
            <a:srgbClr val="0A1628"/>
          </a:solidFill>
          <a:ln w="12700">
            <a:solidFill>
              <a:srgbClr val="0A1628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2286000" y="950976"/>
            <a:ext cx="104241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Q3 2024</a:t>
            </a:r>
            <a:endParaRPr lang="en-US" sz="900" dirty="0"/>
          </a:p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Actual</a:t>
            </a:r>
            <a:endParaRPr lang="en-US" sz="900" dirty="0"/>
          </a:p>
        </p:txBody>
      </p:sp>
      <p:sp>
        <p:nvSpPr>
          <p:cNvPr id="10" name="Shape 8"/>
          <p:cNvSpPr/>
          <p:nvPr/>
        </p:nvSpPr>
        <p:spPr>
          <a:xfrm>
            <a:off x="3328416" y="950976"/>
            <a:ext cx="1042416" cy="365760"/>
          </a:xfrm>
          <a:prstGeom prst="rect">
            <a:avLst/>
          </a:prstGeom>
          <a:solidFill>
            <a:srgbClr val="0A1628"/>
          </a:solidFill>
          <a:ln w="12700">
            <a:solidFill>
              <a:srgbClr val="0A1628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328416" y="950976"/>
            <a:ext cx="104241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Q3 2024</a:t>
            </a:r>
            <a:endParaRPr lang="en-US" sz="900" dirty="0"/>
          </a:p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Budget</a:t>
            </a:r>
            <a:endParaRPr lang="en-US" sz="900" dirty="0"/>
          </a:p>
        </p:txBody>
      </p:sp>
      <p:sp>
        <p:nvSpPr>
          <p:cNvPr id="12" name="Shape 10"/>
          <p:cNvSpPr/>
          <p:nvPr/>
        </p:nvSpPr>
        <p:spPr>
          <a:xfrm>
            <a:off x="4370832" y="950976"/>
            <a:ext cx="859536" cy="365760"/>
          </a:xfrm>
          <a:prstGeom prst="rect">
            <a:avLst/>
          </a:prstGeom>
          <a:solidFill>
            <a:srgbClr val="0A1628"/>
          </a:solidFill>
          <a:ln w="12700">
            <a:solidFill>
              <a:srgbClr val="0A1628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370832" y="950976"/>
            <a:ext cx="859536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Var ($)</a:t>
            </a:r>
            <a:endParaRPr lang="en-US" sz="900" dirty="0"/>
          </a:p>
        </p:txBody>
      </p:sp>
      <p:sp>
        <p:nvSpPr>
          <p:cNvPr id="14" name="Shape 12"/>
          <p:cNvSpPr/>
          <p:nvPr/>
        </p:nvSpPr>
        <p:spPr>
          <a:xfrm>
            <a:off x="5230368" y="950976"/>
            <a:ext cx="804672" cy="365760"/>
          </a:xfrm>
          <a:prstGeom prst="rect">
            <a:avLst/>
          </a:prstGeom>
          <a:solidFill>
            <a:srgbClr val="0A1628"/>
          </a:solidFill>
          <a:ln w="12700">
            <a:solidFill>
              <a:srgbClr val="0A1628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5230368" y="950976"/>
            <a:ext cx="80467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Var (%)</a:t>
            </a:r>
            <a:endParaRPr lang="en-US" sz="900" dirty="0"/>
          </a:p>
        </p:txBody>
      </p:sp>
      <p:sp>
        <p:nvSpPr>
          <p:cNvPr id="16" name="Shape 14"/>
          <p:cNvSpPr/>
          <p:nvPr/>
        </p:nvSpPr>
        <p:spPr>
          <a:xfrm>
            <a:off x="6035040" y="950976"/>
            <a:ext cx="914400" cy="365760"/>
          </a:xfrm>
          <a:prstGeom prst="rect">
            <a:avLst/>
          </a:prstGeom>
          <a:solidFill>
            <a:srgbClr val="0A1628"/>
          </a:solidFill>
          <a:ln w="12700">
            <a:solidFill>
              <a:srgbClr val="0A1628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6035040" y="950976"/>
            <a:ext cx="914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Q3 2023</a:t>
            </a:r>
            <a:endParaRPr lang="en-US" sz="900" dirty="0"/>
          </a:p>
        </p:txBody>
      </p:sp>
      <p:sp>
        <p:nvSpPr>
          <p:cNvPr id="18" name="Shape 16"/>
          <p:cNvSpPr/>
          <p:nvPr/>
        </p:nvSpPr>
        <p:spPr>
          <a:xfrm>
            <a:off x="6949440" y="950976"/>
            <a:ext cx="804672" cy="365760"/>
          </a:xfrm>
          <a:prstGeom prst="rect">
            <a:avLst/>
          </a:prstGeom>
          <a:solidFill>
            <a:srgbClr val="0A1628"/>
          </a:solidFill>
          <a:ln w="12700">
            <a:solidFill>
              <a:srgbClr val="0A1628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6949440" y="950976"/>
            <a:ext cx="80467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YoY (%)</a:t>
            </a:r>
            <a:endParaRPr lang="en-US" sz="900" dirty="0"/>
          </a:p>
        </p:txBody>
      </p:sp>
      <p:sp>
        <p:nvSpPr>
          <p:cNvPr id="20" name="Shape 18"/>
          <p:cNvSpPr/>
          <p:nvPr/>
        </p:nvSpPr>
        <p:spPr>
          <a:xfrm>
            <a:off x="201168" y="1353312"/>
            <a:ext cx="8476488" cy="310896"/>
          </a:xfrm>
          <a:prstGeom prst="rect">
            <a:avLst/>
          </a:prstGeom>
          <a:solidFill>
            <a:srgbClr val="FFFFFF"/>
          </a:solidFill>
          <a:ln w="3810">
            <a:solidFill>
              <a:srgbClr val="E8ECF4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292608" y="1353312"/>
            <a:ext cx="199339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5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Services Revenue</a:t>
            </a:r>
            <a:endParaRPr lang="en-US" sz="1050" dirty="0"/>
          </a:p>
        </p:txBody>
      </p:sp>
      <p:sp>
        <p:nvSpPr>
          <p:cNvPr id="22" name="Text 20"/>
          <p:cNvSpPr/>
          <p:nvPr/>
        </p:nvSpPr>
        <p:spPr>
          <a:xfrm>
            <a:off x="2286000" y="1353312"/>
            <a:ext cx="104241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5240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3328416" y="1353312"/>
            <a:ext cx="104241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5380</a:t>
            </a:r>
            <a:endParaRPr lang="en-US" sz="1000" dirty="0"/>
          </a:p>
        </p:txBody>
      </p:sp>
      <p:sp>
        <p:nvSpPr>
          <p:cNvPr id="24" name="Text 22"/>
          <p:cNvSpPr/>
          <p:nvPr/>
        </p:nvSpPr>
        <p:spPr>
          <a:xfrm>
            <a:off x="4370832" y="1353312"/>
            <a:ext cx="85953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(140)</a:t>
            </a:r>
            <a:endParaRPr lang="en-US" sz="1000" dirty="0"/>
          </a:p>
        </p:txBody>
      </p:sp>
      <p:sp>
        <p:nvSpPr>
          <p:cNvPr id="25" name="Text 23"/>
          <p:cNvSpPr/>
          <p:nvPr/>
        </p:nvSpPr>
        <p:spPr>
          <a:xfrm>
            <a:off x="5230368" y="1353312"/>
            <a:ext cx="804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(2.6%)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6035040" y="1353312"/>
            <a:ext cx="9144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4820</a:t>
            </a:r>
            <a:endParaRPr lang="en-US" sz="1000" dirty="0"/>
          </a:p>
        </p:txBody>
      </p:sp>
      <p:sp>
        <p:nvSpPr>
          <p:cNvPr id="27" name="Text 25"/>
          <p:cNvSpPr/>
          <p:nvPr/>
        </p:nvSpPr>
        <p:spPr>
          <a:xfrm>
            <a:off x="6949440" y="1353312"/>
            <a:ext cx="804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+8.7%</a:t>
            </a:r>
            <a:endParaRPr lang="en-US" sz="1000" dirty="0"/>
          </a:p>
        </p:txBody>
      </p:sp>
      <p:sp>
        <p:nvSpPr>
          <p:cNvPr id="28" name="Shape 26"/>
          <p:cNvSpPr/>
          <p:nvPr/>
        </p:nvSpPr>
        <p:spPr>
          <a:xfrm>
            <a:off x="201168" y="1682496"/>
            <a:ext cx="8476488" cy="310896"/>
          </a:xfrm>
          <a:prstGeom prst="rect">
            <a:avLst/>
          </a:prstGeom>
          <a:solidFill>
            <a:srgbClr val="F8FAFF"/>
          </a:solidFill>
          <a:ln w="3810">
            <a:solidFill>
              <a:srgbClr val="E8ECF4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292608" y="1682496"/>
            <a:ext cx="199339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5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Revenue</a:t>
            </a:r>
            <a:endParaRPr lang="en-US" sz="1050" dirty="0"/>
          </a:p>
        </p:txBody>
      </p:sp>
      <p:sp>
        <p:nvSpPr>
          <p:cNvPr id="30" name="Text 28"/>
          <p:cNvSpPr/>
          <p:nvPr/>
        </p:nvSpPr>
        <p:spPr>
          <a:xfrm>
            <a:off x="2286000" y="1682496"/>
            <a:ext cx="104241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1210</a:t>
            </a:r>
            <a:endParaRPr lang="en-US" sz="1000" dirty="0"/>
          </a:p>
        </p:txBody>
      </p:sp>
      <p:sp>
        <p:nvSpPr>
          <p:cNvPr id="31" name="Text 29"/>
          <p:cNvSpPr/>
          <p:nvPr/>
        </p:nvSpPr>
        <p:spPr>
          <a:xfrm>
            <a:off x="3328416" y="1682496"/>
            <a:ext cx="104241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1260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4370832" y="1682496"/>
            <a:ext cx="85953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(50)</a:t>
            </a:r>
            <a:endParaRPr lang="en-US" sz="1000" dirty="0"/>
          </a:p>
        </p:txBody>
      </p:sp>
      <p:sp>
        <p:nvSpPr>
          <p:cNvPr id="33" name="Text 31"/>
          <p:cNvSpPr/>
          <p:nvPr/>
        </p:nvSpPr>
        <p:spPr>
          <a:xfrm>
            <a:off x="5230368" y="1682496"/>
            <a:ext cx="804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(4.0%)</a:t>
            </a:r>
            <a:endParaRPr lang="en-US" sz="1000" dirty="0"/>
          </a:p>
        </p:txBody>
      </p:sp>
      <p:sp>
        <p:nvSpPr>
          <p:cNvPr id="34" name="Text 32"/>
          <p:cNvSpPr/>
          <p:nvPr/>
        </p:nvSpPr>
        <p:spPr>
          <a:xfrm>
            <a:off x="6035040" y="1682496"/>
            <a:ext cx="9144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1085</a:t>
            </a:r>
            <a:endParaRPr lang="en-US" sz="1000" dirty="0"/>
          </a:p>
        </p:txBody>
      </p:sp>
      <p:sp>
        <p:nvSpPr>
          <p:cNvPr id="35" name="Text 33"/>
          <p:cNvSpPr/>
          <p:nvPr/>
        </p:nvSpPr>
        <p:spPr>
          <a:xfrm>
            <a:off x="6949440" y="1682496"/>
            <a:ext cx="804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+11.5%</a:t>
            </a:r>
            <a:endParaRPr lang="en-US" sz="1000" dirty="0"/>
          </a:p>
        </p:txBody>
      </p:sp>
      <p:sp>
        <p:nvSpPr>
          <p:cNvPr id="36" name="Shape 34"/>
          <p:cNvSpPr/>
          <p:nvPr/>
        </p:nvSpPr>
        <p:spPr>
          <a:xfrm>
            <a:off x="201168" y="2011680"/>
            <a:ext cx="8476488" cy="310896"/>
          </a:xfrm>
          <a:prstGeom prst="rect">
            <a:avLst/>
          </a:prstGeom>
          <a:solidFill>
            <a:srgbClr val="E8ECF4"/>
          </a:solidFill>
          <a:ln w="3810">
            <a:solidFill>
              <a:srgbClr val="E8ECF4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292608" y="2011680"/>
            <a:ext cx="199339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Total Revenue</a:t>
            </a:r>
            <a:endParaRPr lang="en-US" sz="1050" dirty="0"/>
          </a:p>
        </p:txBody>
      </p:sp>
      <p:sp>
        <p:nvSpPr>
          <p:cNvPr id="38" name="Text 36"/>
          <p:cNvSpPr/>
          <p:nvPr/>
        </p:nvSpPr>
        <p:spPr>
          <a:xfrm>
            <a:off x="2286000" y="2011680"/>
            <a:ext cx="104241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6450</a:t>
            </a:r>
            <a:endParaRPr lang="en-US" sz="1000" dirty="0"/>
          </a:p>
        </p:txBody>
      </p:sp>
      <p:sp>
        <p:nvSpPr>
          <p:cNvPr id="39" name="Text 37"/>
          <p:cNvSpPr/>
          <p:nvPr/>
        </p:nvSpPr>
        <p:spPr>
          <a:xfrm>
            <a:off x="3328416" y="2011680"/>
            <a:ext cx="104241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6640</a:t>
            </a:r>
            <a:endParaRPr lang="en-US" sz="1000" dirty="0"/>
          </a:p>
        </p:txBody>
      </p:sp>
      <p:sp>
        <p:nvSpPr>
          <p:cNvPr id="40" name="Text 38"/>
          <p:cNvSpPr/>
          <p:nvPr/>
        </p:nvSpPr>
        <p:spPr>
          <a:xfrm>
            <a:off x="4370832" y="2011680"/>
            <a:ext cx="85953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(190)</a:t>
            </a:r>
            <a:endParaRPr lang="en-US" sz="1000" dirty="0"/>
          </a:p>
        </p:txBody>
      </p:sp>
      <p:sp>
        <p:nvSpPr>
          <p:cNvPr id="41" name="Text 39"/>
          <p:cNvSpPr/>
          <p:nvPr/>
        </p:nvSpPr>
        <p:spPr>
          <a:xfrm>
            <a:off x="5230368" y="2011680"/>
            <a:ext cx="804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(2.9%)</a:t>
            </a:r>
            <a:endParaRPr lang="en-US" sz="1000" dirty="0"/>
          </a:p>
        </p:txBody>
      </p:sp>
      <p:sp>
        <p:nvSpPr>
          <p:cNvPr id="42" name="Text 40"/>
          <p:cNvSpPr/>
          <p:nvPr/>
        </p:nvSpPr>
        <p:spPr>
          <a:xfrm>
            <a:off x="6035040" y="2011680"/>
            <a:ext cx="9144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5905</a:t>
            </a:r>
            <a:endParaRPr lang="en-US" sz="1000" dirty="0"/>
          </a:p>
        </p:txBody>
      </p:sp>
      <p:sp>
        <p:nvSpPr>
          <p:cNvPr id="43" name="Text 41"/>
          <p:cNvSpPr/>
          <p:nvPr/>
        </p:nvSpPr>
        <p:spPr>
          <a:xfrm>
            <a:off x="6949440" y="2011680"/>
            <a:ext cx="804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+9.2%</a:t>
            </a:r>
            <a:endParaRPr lang="en-US" sz="1000" dirty="0"/>
          </a:p>
        </p:txBody>
      </p:sp>
      <p:sp>
        <p:nvSpPr>
          <p:cNvPr id="44" name="Shape 42"/>
          <p:cNvSpPr/>
          <p:nvPr/>
        </p:nvSpPr>
        <p:spPr>
          <a:xfrm>
            <a:off x="201168" y="2340864"/>
            <a:ext cx="8476488" cy="310896"/>
          </a:xfrm>
          <a:prstGeom prst="rect">
            <a:avLst/>
          </a:prstGeom>
          <a:solidFill>
            <a:srgbClr val="F8FAFF"/>
          </a:solidFill>
          <a:ln w="3810">
            <a:solidFill>
              <a:srgbClr val="E8ECF4"/>
            </a:solidFill>
            <a:prstDash val="solid"/>
          </a:ln>
        </p:spPr>
      </p:sp>
      <p:sp>
        <p:nvSpPr>
          <p:cNvPr id="45" name="Text 43"/>
          <p:cNvSpPr/>
          <p:nvPr/>
        </p:nvSpPr>
        <p:spPr>
          <a:xfrm>
            <a:off x="292608" y="2340864"/>
            <a:ext cx="199339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5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Total COGS</a:t>
            </a:r>
            <a:endParaRPr lang="en-US" sz="1050" dirty="0"/>
          </a:p>
        </p:txBody>
      </p:sp>
      <p:sp>
        <p:nvSpPr>
          <p:cNvPr id="46" name="Text 44"/>
          <p:cNvSpPr/>
          <p:nvPr/>
        </p:nvSpPr>
        <p:spPr>
          <a:xfrm>
            <a:off x="2286000" y="2340864"/>
            <a:ext cx="104241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2292</a:t>
            </a:r>
            <a:endParaRPr lang="en-US" sz="1000" dirty="0"/>
          </a:p>
        </p:txBody>
      </p:sp>
      <p:sp>
        <p:nvSpPr>
          <p:cNvPr id="47" name="Text 45"/>
          <p:cNvSpPr/>
          <p:nvPr/>
        </p:nvSpPr>
        <p:spPr>
          <a:xfrm>
            <a:off x="3328416" y="2340864"/>
            <a:ext cx="104241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2390</a:t>
            </a:r>
            <a:endParaRPr lang="en-US" sz="1000" dirty="0"/>
          </a:p>
        </p:txBody>
      </p:sp>
      <p:sp>
        <p:nvSpPr>
          <p:cNvPr id="48" name="Text 46"/>
          <p:cNvSpPr/>
          <p:nvPr/>
        </p:nvSpPr>
        <p:spPr>
          <a:xfrm>
            <a:off x="4370832" y="2340864"/>
            <a:ext cx="85953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(98)</a:t>
            </a:r>
            <a:endParaRPr lang="en-US" sz="1000" dirty="0"/>
          </a:p>
        </p:txBody>
      </p:sp>
      <p:sp>
        <p:nvSpPr>
          <p:cNvPr id="49" name="Text 47"/>
          <p:cNvSpPr/>
          <p:nvPr/>
        </p:nvSpPr>
        <p:spPr>
          <a:xfrm>
            <a:off x="5230368" y="2340864"/>
            <a:ext cx="804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(4.1%)</a:t>
            </a:r>
            <a:endParaRPr lang="en-US" sz="1000" dirty="0"/>
          </a:p>
        </p:txBody>
      </p:sp>
      <p:sp>
        <p:nvSpPr>
          <p:cNvPr id="50" name="Text 48"/>
          <p:cNvSpPr/>
          <p:nvPr/>
        </p:nvSpPr>
        <p:spPr>
          <a:xfrm>
            <a:off x="6035040" y="2340864"/>
            <a:ext cx="9144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2186</a:t>
            </a:r>
            <a:endParaRPr lang="en-US" sz="1000" dirty="0"/>
          </a:p>
        </p:txBody>
      </p:sp>
      <p:sp>
        <p:nvSpPr>
          <p:cNvPr id="51" name="Text 49"/>
          <p:cNvSpPr/>
          <p:nvPr/>
        </p:nvSpPr>
        <p:spPr>
          <a:xfrm>
            <a:off x="6949440" y="2340864"/>
            <a:ext cx="804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+4.8%</a:t>
            </a:r>
            <a:endParaRPr lang="en-US" sz="1000" dirty="0"/>
          </a:p>
        </p:txBody>
      </p:sp>
      <p:sp>
        <p:nvSpPr>
          <p:cNvPr id="52" name="Shape 50"/>
          <p:cNvSpPr/>
          <p:nvPr/>
        </p:nvSpPr>
        <p:spPr>
          <a:xfrm>
            <a:off x="201168" y="2670048"/>
            <a:ext cx="8476488" cy="310896"/>
          </a:xfrm>
          <a:prstGeom prst="rect">
            <a:avLst/>
          </a:prstGeom>
          <a:solidFill>
            <a:srgbClr val="1A3A6B"/>
          </a:solidFill>
          <a:ln w="3810">
            <a:solidFill>
              <a:srgbClr val="E8ECF4"/>
            </a:solidFill>
            <a:prstDash val="solid"/>
          </a:ln>
        </p:spPr>
      </p:sp>
      <p:sp>
        <p:nvSpPr>
          <p:cNvPr id="53" name="Shape 51"/>
          <p:cNvSpPr/>
          <p:nvPr/>
        </p:nvSpPr>
        <p:spPr>
          <a:xfrm>
            <a:off x="201168" y="2670048"/>
            <a:ext cx="54864" cy="310896"/>
          </a:xfrm>
          <a:prstGeom prst="rect">
            <a:avLst/>
          </a:prstGeom>
          <a:solidFill>
            <a:srgbClr val="00C2CB"/>
          </a:solidFill>
          <a:ln w="12700">
            <a:solidFill>
              <a:srgbClr val="00C2CB"/>
            </a:solidFill>
            <a:prstDash val="solid"/>
          </a:ln>
        </p:spPr>
      </p:sp>
      <p:sp>
        <p:nvSpPr>
          <p:cNvPr id="54" name="Text 52"/>
          <p:cNvSpPr/>
          <p:nvPr/>
        </p:nvSpPr>
        <p:spPr>
          <a:xfrm>
            <a:off x="292608" y="2670048"/>
            <a:ext cx="199339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GROSS PROFIT</a:t>
            </a:r>
            <a:endParaRPr lang="en-US" sz="1050" dirty="0"/>
          </a:p>
        </p:txBody>
      </p:sp>
      <p:sp>
        <p:nvSpPr>
          <p:cNvPr id="55" name="Text 53"/>
          <p:cNvSpPr/>
          <p:nvPr/>
        </p:nvSpPr>
        <p:spPr>
          <a:xfrm>
            <a:off x="2286000" y="2670048"/>
            <a:ext cx="104241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4158</a:t>
            </a:r>
            <a:endParaRPr lang="en-US" sz="1000" dirty="0"/>
          </a:p>
        </p:txBody>
      </p:sp>
      <p:sp>
        <p:nvSpPr>
          <p:cNvPr id="56" name="Text 54"/>
          <p:cNvSpPr/>
          <p:nvPr/>
        </p:nvSpPr>
        <p:spPr>
          <a:xfrm>
            <a:off x="3328416" y="2670048"/>
            <a:ext cx="104241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4250</a:t>
            </a:r>
            <a:endParaRPr lang="en-US" sz="1000" dirty="0"/>
          </a:p>
        </p:txBody>
      </p:sp>
      <p:sp>
        <p:nvSpPr>
          <p:cNvPr id="57" name="Text 55"/>
          <p:cNvSpPr/>
          <p:nvPr/>
        </p:nvSpPr>
        <p:spPr>
          <a:xfrm>
            <a:off x="4370832" y="2670048"/>
            <a:ext cx="85953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(92)</a:t>
            </a:r>
            <a:endParaRPr lang="en-US" sz="1000" dirty="0"/>
          </a:p>
        </p:txBody>
      </p:sp>
      <p:sp>
        <p:nvSpPr>
          <p:cNvPr id="58" name="Text 56"/>
          <p:cNvSpPr/>
          <p:nvPr/>
        </p:nvSpPr>
        <p:spPr>
          <a:xfrm>
            <a:off x="5230368" y="2670048"/>
            <a:ext cx="804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(2.2%)</a:t>
            </a:r>
            <a:endParaRPr lang="en-US" sz="1000" dirty="0"/>
          </a:p>
        </p:txBody>
      </p:sp>
      <p:sp>
        <p:nvSpPr>
          <p:cNvPr id="59" name="Text 57"/>
          <p:cNvSpPr/>
          <p:nvPr/>
        </p:nvSpPr>
        <p:spPr>
          <a:xfrm>
            <a:off x="6035040" y="2670048"/>
            <a:ext cx="9144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3719</a:t>
            </a:r>
            <a:endParaRPr lang="en-US" sz="1000" dirty="0"/>
          </a:p>
        </p:txBody>
      </p:sp>
      <p:sp>
        <p:nvSpPr>
          <p:cNvPr id="60" name="Text 58"/>
          <p:cNvSpPr/>
          <p:nvPr/>
        </p:nvSpPr>
        <p:spPr>
          <a:xfrm>
            <a:off x="6949440" y="2670048"/>
            <a:ext cx="804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+11.8%</a:t>
            </a:r>
            <a:endParaRPr lang="en-US" sz="1000" dirty="0"/>
          </a:p>
        </p:txBody>
      </p:sp>
      <p:sp>
        <p:nvSpPr>
          <p:cNvPr id="61" name="Shape 59"/>
          <p:cNvSpPr/>
          <p:nvPr/>
        </p:nvSpPr>
        <p:spPr>
          <a:xfrm>
            <a:off x="201168" y="2999232"/>
            <a:ext cx="8476488" cy="310896"/>
          </a:xfrm>
          <a:prstGeom prst="rect">
            <a:avLst/>
          </a:prstGeom>
          <a:solidFill>
            <a:srgbClr val="F8FAFF"/>
          </a:solidFill>
          <a:ln w="3810">
            <a:solidFill>
              <a:srgbClr val="E8ECF4"/>
            </a:solidFill>
            <a:prstDash val="solid"/>
          </a:ln>
        </p:spPr>
      </p:sp>
      <p:sp>
        <p:nvSpPr>
          <p:cNvPr id="62" name="Text 60"/>
          <p:cNvSpPr/>
          <p:nvPr/>
        </p:nvSpPr>
        <p:spPr>
          <a:xfrm>
            <a:off x="292608" y="2999232"/>
            <a:ext cx="199339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i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Gross Margin %</a:t>
            </a:r>
            <a:endParaRPr lang="en-US" sz="900" dirty="0"/>
          </a:p>
        </p:txBody>
      </p:sp>
      <p:sp>
        <p:nvSpPr>
          <p:cNvPr id="63" name="Text 61"/>
          <p:cNvSpPr/>
          <p:nvPr/>
        </p:nvSpPr>
        <p:spPr>
          <a:xfrm>
            <a:off x="2286000" y="2999232"/>
            <a:ext cx="104241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64.5%</a:t>
            </a:r>
            <a:endParaRPr lang="en-US" sz="900" dirty="0"/>
          </a:p>
        </p:txBody>
      </p:sp>
      <p:sp>
        <p:nvSpPr>
          <p:cNvPr id="64" name="Text 62"/>
          <p:cNvSpPr/>
          <p:nvPr/>
        </p:nvSpPr>
        <p:spPr>
          <a:xfrm>
            <a:off x="3328416" y="2999232"/>
            <a:ext cx="104241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64.0%</a:t>
            </a:r>
            <a:endParaRPr lang="en-US" sz="900" dirty="0"/>
          </a:p>
        </p:txBody>
      </p:sp>
      <p:sp>
        <p:nvSpPr>
          <p:cNvPr id="65" name="Text 63"/>
          <p:cNvSpPr/>
          <p:nvPr/>
        </p:nvSpPr>
        <p:spPr>
          <a:xfrm>
            <a:off x="5230368" y="2999232"/>
            <a:ext cx="804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+50bps</a:t>
            </a:r>
            <a:endParaRPr lang="en-US" sz="900" dirty="0"/>
          </a:p>
        </p:txBody>
      </p:sp>
      <p:sp>
        <p:nvSpPr>
          <p:cNvPr id="66" name="Text 64"/>
          <p:cNvSpPr/>
          <p:nvPr/>
        </p:nvSpPr>
        <p:spPr>
          <a:xfrm>
            <a:off x="6035040" y="2999232"/>
            <a:ext cx="9144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63.0%</a:t>
            </a:r>
            <a:endParaRPr lang="en-US" sz="900" dirty="0"/>
          </a:p>
        </p:txBody>
      </p:sp>
      <p:sp>
        <p:nvSpPr>
          <p:cNvPr id="67" name="Text 65"/>
          <p:cNvSpPr/>
          <p:nvPr/>
        </p:nvSpPr>
        <p:spPr>
          <a:xfrm>
            <a:off x="6949440" y="2999232"/>
            <a:ext cx="804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+150bps</a:t>
            </a:r>
            <a:endParaRPr lang="en-US" sz="900" dirty="0"/>
          </a:p>
        </p:txBody>
      </p:sp>
      <p:sp>
        <p:nvSpPr>
          <p:cNvPr id="68" name="Shape 66"/>
          <p:cNvSpPr/>
          <p:nvPr/>
        </p:nvSpPr>
        <p:spPr>
          <a:xfrm>
            <a:off x="201168" y="3328416"/>
            <a:ext cx="8476488" cy="310896"/>
          </a:xfrm>
          <a:prstGeom prst="rect">
            <a:avLst/>
          </a:prstGeom>
          <a:solidFill>
            <a:srgbClr val="FFFFFF"/>
          </a:solidFill>
          <a:ln w="3810">
            <a:solidFill>
              <a:srgbClr val="E8ECF4"/>
            </a:solidFill>
            <a:prstDash val="solid"/>
          </a:ln>
        </p:spPr>
      </p:sp>
      <p:sp>
        <p:nvSpPr>
          <p:cNvPr id="69" name="Text 67"/>
          <p:cNvSpPr/>
          <p:nvPr/>
        </p:nvSpPr>
        <p:spPr>
          <a:xfrm>
            <a:off x="292608" y="3328416"/>
            <a:ext cx="199339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5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Total OpEx</a:t>
            </a:r>
            <a:endParaRPr lang="en-US" sz="1050" dirty="0"/>
          </a:p>
        </p:txBody>
      </p:sp>
      <p:sp>
        <p:nvSpPr>
          <p:cNvPr id="70" name="Text 68"/>
          <p:cNvSpPr/>
          <p:nvPr/>
        </p:nvSpPr>
        <p:spPr>
          <a:xfrm>
            <a:off x="2286000" y="3328416"/>
            <a:ext cx="104241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2725</a:t>
            </a:r>
            <a:endParaRPr lang="en-US" sz="1000" dirty="0"/>
          </a:p>
        </p:txBody>
      </p:sp>
      <p:sp>
        <p:nvSpPr>
          <p:cNvPr id="71" name="Text 69"/>
          <p:cNvSpPr/>
          <p:nvPr/>
        </p:nvSpPr>
        <p:spPr>
          <a:xfrm>
            <a:off x="3328416" y="3328416"/>
            <a:ext cx="104241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2517</a:t>
            </a:r>
            <a:endParaRPr lang="en-US" sz="1000" dirty="0"/>
          </a:p>
        </p:txBody>
      </p:sp>
      <p:sp>
        <p:nvSpPr>
          <p:cNvPr id="72" name="Text 70"/>
          <p:cNvSpPr/>
          <p:nvPr/>
        </p:nvSpPr>
        <p:spPr>
          <a:xfrm>
            <a:off x="4370832" y="3328416"/>
            <a:ext cx="85953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+208</a:t>
            </a:r>
            <a:endParaRPr lang="en-US" sz="1000" dirty="0"/>
          </a:p>
        </p:txBody>
      </p:sp>
      <p:sp>
        <p:nvSpPr>
          <p:cNvPr id="73" name="Text 71"/>
          <p:cNvSpPr/>
          <p:nvPr/>
        </p:nvSpPr>
        <p:spPr>
          <a:xfrm>
            <a:off x="5230368" y="3328416"/>
            <a:ext cx="804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+8.3%</a:t>
            </a:r>
            <a:endParaRPr lang="en-US" sz="1000" dirty="0"/>
          </a:p>
        </p:txBody>
      </p:sp>
      <p:sp>
        <p:nvSpPr>
          <p:cNvPr id="74" name="Text 72"/>
          <p:cNvSpPr/>
          <p:nvPr/>
        </p:nvSpPr>
        <p:spPr>
          <a:xfrm>
            <a:off x="6035040" y="3328416"/>
            <a:ext cx="9144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2351</a:t>
            </a:r>
            <a:endParaRPr lang="en-US" sz="1000" dirty="0"/>
          </a:p>
        </p:txBody>
      </p:sp>
      <p:sp>
        <p:nvSpPr>
          <p:cNvPr id="75" name="Text 73"/>
          <p:cNvSpPr/>
          <p:nvPr/>
        </p:nvSpPr>
        <p:spPr>
          <a:xfrm>
            <a:off x="6949440" y="3328416"/>
            <a:ext cx="804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+15.9%</a:t>
            </a:r>
            <a:endParaRPr lang="en-US" sz="1000" dirty="0"/>
          </a:p>
        </p:txBody>
      </p:sp>
      <p:sp>
        <p:nvSpPr>
          <p:cNvPr id="76" name="Shape 74"/>
          <p:cNvSpPr/>
          <p:nvPr/>
        </p:nvSpPr>
        <p:spPr>
          <a:xfrm>
            <a:off x="201168" y="3657600"/>
            <a:ext cx="8476488" cy="310896"/>
          </a:xfrm>
          <a:prstGeom prst="rect">
            <a:avLst/>
          </a:prstGeom>
          <a:solidFill>
            <a:srgbClr val="1A3A6B"/>
          </a:solidFill>
          <a:ln w="3810">
            <a:solidFill>
              <a:srgbClr val="E8ECF4"/>
            </a:solidFill>
            <a:prstDash val="solid"/>
          </a:ln>
        </p:spPr>
      </p:sp>
      <p:sp>
        <p:nvSpPr>
          <p:cNvPr id="77" name="Shape 75"/>
          <p:cNvSpPr/>
          <p:nvPr/>
        </p:nvSpPr>
        <p:spPr>
          <a:xfrm>
            <a:off x="201168" y="3657600"/>
            <a:ext cx="54864" cy="310896"/>
          </a:xfrm>
          <a:prstGeom prst="rect">
            <a:avLst/>
          </a:prstGeom>
          <a:solidFill>
            <a:srgbClr val="00C2CB"/>
          </a:solidFill>
          <a:ln w="12700">
            <a:solidFill>
              <a:srgbClr val="00C2CB"/>
            </a:solidFill>
            <a:prstDash val="solid"/>
          </a:ln>
        </p:spPr>
      </p:sp>
      <p:sp>
        <p:nvSpPr>
          <p:cNvPr id="78" name="Text 76"/>
          <p:cNvSpPr/>
          <p:nvPr/>
        </p:nvSpPr>
        <p:spPr>
          <a:xfrm>
            <a:off x="292608" y="3657600"/>
            <a:ext cx="199339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EBITDA</a:t>
            </a:r>
            <a:endParaRPr lang="en-US" sz="1050" dirty="0"/>
          </a:p>
        </p:txBody>
      </p:sp>
      <p:sp>
        <p:nvSpPr>
          <p:cNvPr id="79" name="Text 77"/>
          <p:cNvSpPr/>
          <p:nvPr/>
        </p:nvSpPr>
        <p:spPr>
          <a:xfrm>
            <a:off x="2286000" y="3657600"/>
            <a:ext cx="104241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1517</a:t>
            </a:r>
            <a:endParaRPr lang="en-US" sz="1000" dirty="0"/>
          </a:p>
        </p:txBody>
      </p:sp>
      <p:sp>
        <p:nvSpPr>
          <p:cNvPr id="80" name="Text 78"/>
          <p:cNvSpPr/>
          <p:nvPr/>
        </p:nvSpPr>
        <p:spPr>
          <a:xfrm>
            <a:off x="3328416" y="3657600"/>
            <a:ext cx="104241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1817</a:t>
            </a:r>
            <a:endParaRPr lang="en-US" sz="1000" dirty="0"/>
          </a:p>
        </p:txBody>
      </p:sp>
      <p:sp>
        <p:nvSpPr>
          <p:cNvPr id="81" name="Text 79"/>
          <p:cNvSpPr/>
          <p:nvPr/>
        </p:nvSpPr>
        <p:spPr>
          <a:xfrm>
            <a:off x="4370832" y="3657600"/>
            <a:ext cx="85953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(300)</a:t>
            </a:r>
            <a:endParaRPr lang="en-US" sz="1000" dirty="0"/>
          </a:p>
        </p:txBody>
      </p:sp>
      <p:sp>
        <p:nvSpPr>
          <p:cNvPr id="82" name="Text 80"/>
          <p:cNvSpPr/>
          <p:nvPr/>
        </p:nvSpPr>
        <p:spPr>
          <a:xfrm>
            <a:off x="5230368" y="3657600"/>
            <a:ext cx="804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(16.5%)</a:t>
            </a:r>
            <a:endParaRPr lang="en-US" sz="1000" dirty="0"/>
          </a:p>
        </p:txBody>
      </p:sp>
      <p:sp>
        <p:nvSpPr>
          <p:cNvPr id="83" name="Text 81"/>
          <p:cNvSpPr/>
          <p:nvPr/>
        </p:nvSpPr>
        <p:spPr>
          <a:xfrm>
            <a:off x="6035040" y="3657600"/>
            <a:ext cx="9144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1446</a:t>
            </a:r>
            <a:endParaRPr lang="en-US" sz="1000" dirty="0"/>
          </a:p>
        </p:txBody>
      </p:sp>
      <p:sp>
        <p:nvSpPr>
          <p:cNvPr id="84" name="Text 82"/>
          <p:cNvSpPr/>
          <p:nvPr/>
        </p:nvSpPr>
        <p:spPr>
          <a:xfrm>
            <a:off x="6949440" y="3657600"/>
            <a:ext cx="804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+4.9%</a:t>
            </a:r>
            <a:endParaRPr lang="en-US" sz="1000" dirty="0"/>
          </a:p>
        </p:txBody>
      </p:sp>
      <p:sp>
        <p:nvSpPr>
          <p:cNvPr id="85" name="Shape 83"/>
          <p:cNvSpPr/>
          <p:nvPr/>
        </p:nvSpPr>
        <p:spPr>
          <a:xfrm>
            <a:off x="201168" y="3986784"/>
            <a:ext cx="8476488" cy="310896"/>
          </a:xfrm>
          <a:prstGeom prst="rect">
            <a:avLst/>
          </a:prstGeom>
          <a:solidFill>
            <a:srgbClr val="F8FAFF"/>
          </a:solidFill>
          <a:ln w="3810">
            <a:solidFill>
              <a:srgbClr val="E8ECF4"/>
            </a:solidFill>
            <a:prstDash val="solid"/>
          </a:ln>
        </p:spPr>
      </p:sp>
      <p:sp>
        <p:nvSpPr>
          <p:cNvPr id="86" name="Text 84"/>
          <p:cNvSpPr/>
          <p:nvPr/>
        </p:nvSpPr>
        <p:spPr>
          <a:xfrm>
            <a:off x="292608" y="3986784"/>
            <a:ext cx="199339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i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EBITDA Margin %</a:t>
            </a:r>
            <a:endParaRPr lang="en-US" sz="900" dirty="0"/>
          </a:p>
        </p:txBody>
      </p:sp>
      <p:sp>
        <p:nvSpPr>
          <p:cNvPr id="87" name="Text 85"/>
          <p:cNvSpPr/>
          <p:nvPr/>
        </p:nvSpPr>
        <p:spPr>
          <a:xfrm>
            <a:off x="2286000" y="3986784"/>
            <a:ext cx="104241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23.5%</a:t>
            </a:r>
            <a:endParaRPr lang="en-US" sz="900" dirty="0"/>
          </a:p>
        </p:txBody>
      </p:sp>
      <p:sp>
        <p:nvSpPr>
          <p:cNvPr id="88" name="Text 86"/>
          <p:cNvSpPr/>
          <p:nvPr/>
        </p:nvSpPr>
        <p:spPr>
          <a:xfrm>
            <a:off x="3328416" y="3986784"/>
            <a:ext cx="104241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27.4%</a:t>
            </a:r>
            <a:endParaRPr lang="en-US" sz="900" dirty="0"/>
          </a:p>
        </p:txBody>
      </p:sp>
      <p:sp>
        <p:nvSpPr>
          <p:cNvPr id="89" name="Text 87"/>
          <p:cNvSpPr/>
          <p:nvPr/>
        </p:nvSpPr>
        <p:spPr>
          <a:xfrm>
            <a:off x="5230368" y="3986784"/>
            <a:ext cx="804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(390bps)</a:t>
            </a:r>
            <a:endParaRPr lang="en-US" sz="900" dirty="0"/>
          </a:p>
        </p:txBody>
      </p:sp>
      <p:sp>
        <p:nvSpPr>
          <p:cNvPr id="90" name="Text 88"/>
          <p:cNvSpPr/>
          <p:nvPr/>
        </p:nvSpPr>
        <p:spPr>
          <a:xfrm>
            <a:off x="6035040" y="3986784"/>
            <a:ext cx="9144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24.5%</a:t>
            </a:r>
            <a:endParaRPr lang="en-US" sz="900" dirty="0"/>
          </a:p>
        </p:txBody>
      </p:sp>
      <p:sp>
        <p:nvSpPr>
          <p:cNvPr id="91" name="Text 89"/>
          <p:cNvSpPr/>
          <p:nvPr/>
        </p:nvSpPr>
        <p:spPr>
          <a:xfrm>
            <a:off x="6949440" y="3986784"/>
            <a:ext cx="804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(100bps)</a:t>
            </a:r>
            <a:endParaRPr lang="en-US" sz="900" dirty="0"/>
          </a:p>
        </p:txBody>
      </p:sp>
      <p:sp>
        <p:nvSpPr>
          <p:cNvPr id="92" name="Shape 90"/>
          <p:cNvSpPr/>
          <p:nvPr/>
        </p:nvSpPr>
        <p:spPr>
          <a:xfrm>
            <a:off x="201168" y="4315968"/>
            <a:ext cx="8476488" cy="310896"/>
          </a:xfrm>
          <a:prstGeom prst="rect">
            <a:avLst/>
          </a:prstGeom>
          <a:solidFill>
            <a:srgbClr val="E8ECF4"/>
          </a:solidFill>
          <a:ln w="3810">
            <a:solidFill>
              <a:srgbClr val="E8ECF4"/>
            </a:solidFill>
            <a:prstDash val="solid"/>
          </a:ln>
        </p:spPr>
      </p:sp>
      <p:sp>
        <p:nvSpPr>
          <p:cNvPr id="93" name="Text 91"/>
          <p:cNvSpPr/>
          <p:nvPr/>
        </p:nvSpPr>
        <p:spPr>
          <a:xfrm>
            <a:off x="292608" y="4315968"/>
            <a:ext cx="199339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NET INCOME</a:t>
            </a:r>
            <a:endParaRPr lang="en-US" sz="1050" dirty="0"/>
          </a:p>
        </p:txBody>
      </p:sp>
      <p:sp>
        <p:nvSpPr>
          <p:cNvPr id="94" name="Text 92"/>
          <p:cNvSpPr/>
          <p:nvPr/>
        </p:nvSpPr>
        <p:spPr>
          <a:xfrm>
            <a:off x="2286000" y="4315968"/>
            <a:ext cx="104241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1379</a:t>
            </a:r>
            <a:endParaRPr lang="en-US" sz="1000" dirty="0"/>
          </a:p>
        </p:txBody>
      </p:sp>
      <p:sp>
        <p:nvSpPr>
          <p:cNvPr id="95" name="Text 93"/>
          <p:cNvSpPr/>
          <p:nvPr/>
        </p:nvSpPr>
        <p:spPr>
          <a:xfrm>
            <a:off x="3328416" y="4315968"/>
            <a:ext cx="104241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1679</a:t>
            </a:r>
            <a:endParaRPr lang="en-US" sz="1000" dirty="0"/>
          </a:p>
        </p:txBody>
      </p:sp>
      <p:sp>
        <p:nvSpPr>
          <p:cNvPr id="96" name="Text 94"/>
          <p:cNvSpPr/>
          <p:nvPr/>
        </p:nvSpPr>
        <p:spPr>
          <a:xfrm>
            <a:off x="4370832" y="4315968"/>
            <a:ext cx="85953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(300)</a:t>
            </a:r>
            <a:endParaRPr lang="en-US" sz="1000" dirty="0"/>
          </a:p>
        </p:txBody>
      </p:sp>
      <p:sp>
        <p:nvSpPr>
          <p:cNvPr id="97" name="Text 95"/>
          <p:cNvSpPr/>
          <p:nvPr/>
        </p:nvSpPr>
        <p:spPr>
          <a:xfrm>
            <a:off x="5230368" y="4315968"/>
            <a:ext cx="804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(17.9%)</a:t>
            </a:r>
            <a:endParaRPr lang="en-US" sz="1000" dirty="0"/>
          </a:p>
        </p:txBody>
      </p:sp>
      <p:sp>
        <p:nvSpPr>
          <p:cNvPr id="98" name="Text 96"/>
          <p:cNvSpPr/>
          <p:nvPr/>
        </p:nvSpPr>
        <p:spPr>
          <a:xfrm>
            <a:off x="6035040" y="4315968"/>
            <a:ext cx="9144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1326</a:t>
            </a:r>
            <a:endParaRPr lang="en-US" sz="1000" dirty="0"/>
          </a:p>
        </p:txBody>
      </p:sp>
      <p:sp>
        <p:nvSpPr>
          <p:cNvPr id="99" name="Text 97"/>
          <p:cNvSpPr/>
          <p:nvPr/>
        </p:nvSpPr>
        <p:spPr>
          <a:xfrm>
            <a:off x="6949440" y="4315968"/>
            <a:ext cx="804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000" b="1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+4.0%</a:t>
            </a:r>
            <a:endParaRPr lang="en-US" sz="1000" dirty="0"/>
          </a:p>
        </p:txBody>
      </p:sp>
      <p:sp>
        <p:nvSpPr>
          <p:cNvPr id="100" name="Shape 98"/>
          <p:cNvSpPr/>
          <p:nvPr/>
        </p:nvSpPr>
        <p:spPr>
          <a:xfrm>
            <a:off x="201168" y="4645152"/>
            <a:ext cx="8476488" cy="310896"/>
          </a:xfrm>
          <a:prstGeom prst="rect">
            <a:avLst/>
          </a:prstGeom>
          <a:solidFill>
            <a:srgbClr val="F8FAFF"/>
          </a:solidFill>
          <a:ln w="3810">
            <a:solidFill>
              <a:srgbClr val="E8ECF4"/>
            </a:solidFill>
            <a:prstDash val="solid"/>
          </a:ln>
        </p:spPr>
      </p:sp>
      <p:sp>
        <p:nvSpPr>
          <p:cNvPr id="101" name="Text 99"/>
          <p:cNvSpPr/>
          <p:nvPr/>
        </p:nvSpPr>
        <p:spPr>
          <a:xfrm>
            <a:off x="292608" y="4645152"/>
            <a:ext cx="199339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i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Net Margin %</a:t>
            </a:r>
            <a:endParaRPr lang="en-US" sz="900" dirty="0"/>
          </a:p>
        </p:txBody>
      </p:sp>
      <p:sp>
        <p:nvSpPr>
          <p:cNvPr id="102" name="Text 100"/>
          <p:cNvSpPr/>
          <p:nvPr/>
        </p:nvSpPr>
        <p:spPr>
          <a:xfrm>
            <a:off x="2286000" y="4645152"/>
            <a:ext cx="104241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21.4%</a:t>
            </a:r>
            <a:endParaRPr lang="en-US" sz="900" dirty="0"/>
          </a:p>
        </p:txBody>
      </p:sp>
      <p:sp>
        <p:nvSpPr>
          <p:cNvPr id="103" name="Text 101"/>
          <p:cNvSpPr/>
          <p:nvPr/>
        </p:nvSpPr>
        <p:spPr>
          <a:xfrm>
            <a:off x="3328416" y="4645152"/>
            <a:ext cx="1042416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25.3%</a:t>
            </a:r>
            <a:endParaRPr lang="en-US" sz="900" dirty="0"/>
          </a:p>
        </p:txBody>
      </p:sp>
      <p:sp>
        <p:nvSpPr>
          <p:cNvPr id="104" name="Text 102"/>
          <p:cNvSpPr/>
          <p:nvPr/>
        </p:nvSpPr>
        <p:spPr>
          <a:xfrm>
            <a:off x="5230368" y="4645152"/>
            <a:ext cx="804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(390bps)</a:t>
            </a:r>
            <a:endParaRPr lang="en-US" sz="900" dirty="0"/>
          </a:p>
        </p:txBody>
      </p:sp>
      <p:sp>
        <p:nvSpPr>
          <p:cNvPr id="105" name="Text 103"/>
          <p:cNvSpPr/>
          <p:nvPr/>
        </p:nvSpPr>
        <p:spPr>
          <a:xfrm>
            <a:off x="6035040" y="4645152"/>
            <a:ext cx="91440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22.5%</a:t>
            </a:r>
            <a:endParaRPr lang="en-US" sz="900" dirty="0"/>
          </a:p>
        </p:txBody>
      </p:sp>
      <p:sp>
        <p:nvSpPr>
          <p:cNvPr id="106" name="Text 104"/>
          <p:cNvSpPr/>
          <p:nvPr/>
        </p:nvSpPr>
        <p:spPr>
          <a:xfrm>
            <a:off x="6949440" y="4645152"/>
            <a:ext cx="804672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(110bps)</a:t>
            </a:r>
            <a:endParaRPr lang="en-US" sz="900" dirty="0"/>
          </a:p>
        </p:txBody>
      </p:sp>
      <p:sp>
        <p:nvSpPr>
          <p:cNvPr id="107" name="Text 105"/>
          <p:cNvSpPr/>
          <p:nvPr/>
        </p:nvSpPr>
        <p:spPr>
          <a:xfrm>
            <a:off x="292608" y="4846320"/>
            <a:ext cx="731520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i="1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Figures in $000s unless shown as %  ·  Highlighted rows = key metrics</a:t>
            </a:r>
            <a:endParaRPr lang="en-US" sz="850" dirty="0"/>
          </a:p>
        </p:txBody>
      </p:sp>
      <p:sp>
        <p:nvSpPr>
          <p:cNvPr id="108" name="Text 106"/>
          <p:cNvSpPr/>
          <p:nvPr/>
        </p:nvSpPr>
        <p:spPr>
          <a:xfrm>
            <a:off x="8503920" y="4828032"/>
            <a:ext cx="5486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8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0A162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1014984" y="0"/>
            <a:ext cx="0" cy="5143500"/>
          </a:xfrm>
          <a:prstGeom prst="line">
            <a:avLst/>
          </a:prstGeom>
          <a:noFill/>
          <a:ln w="5080">
            <a:solidFill>
              <a:srgbClr val="3D5278"/>
            </a:solidFill>
            <a:prstDash val="dot"/>
          </a:ln>
        </p:spPr>
      </p:sp>
      <p:sp>
        <p:nvSpPr>
          <p:cNvPr id="3" name="Shape 1"/>
          <p:cNvSpPr/>
          <p:nvPr/>
        </p:nvSpPr>
        <p:spPr>
          <a:xfrm>
            <a:off x="2029968" y="0"/>
            <a:ext cx="0" cy="5143500"/>
          </a:xfrm>
          <a:prstGeom prst="line">
            <a:avLst/>
          </a:prstGeom>
          <a:noFill/>
          <a:ln w="5080">
            <a:solidFill>
              <a:srgbClr val="3D5278"/>
            </a:solidFill>
            <a:prstDash val="dot"/>
          </a:ln>
        </p:spPr>
      </p:sp>
      <p:sp>
        <p:nvSpPr>
          <p:cNvPr id="4" name="Shape 2"/>
          <p:cNvSpPr/>
          <p:nvPr/>
        </p:nvSpPr>
        <p:spPr>
          <a:xfrm>
            <a:off x="3044952" y="0"/>
            <a:ext cx="0" cy="5143500"/>
          </a:xfrm>
          <a:prstGeom prst="line">
            <a:avLst/>
          </a:prstGeom>
          <a:noFill/>
          <a:ln w="5080">
            <a:solidFill>
              <a:srgbClr val="3D5278"/>
            </a:solidFill>
            <a:prstDash val="dot"/>
          </a:ln>
        </p:spPr>
      </p:sp>
      <p:sp>
        <p:nvSpPr>
          <p:cNvPr id="5" name="Shape 3"/>
          <p:cNvSpPr/>
          <p:nvPr/>
        </p:nvSpPr>
        <p:spPr>
          <a:xfrm>
            <a:off x="4059936" y="0"/>
            <a:ext cx="0" cy="5143500"/>
          </a:xfrm>
          <a:prstGeom prst="line">
            <a:avLst/>
          </a:prstGeom>
          <a:noFill/>
          <a:ln w="5080">
            <a:solidFill>
              <a:srgbClr val="3D5278"/>
            </a:solidFill>
            <a:prstDash val="dot"/>
          </a:ln>
        </p:spPr>
      </p:sp>
      <p:sp>
        <p:nvSpPr>
          <p:cNvPr id="6" name="Shape 4"/>
          <p:cNvSpPr/>
          <p:nvPr/>
        </p:nvSpPr>
        <p:spPr>
          <a:xfrm>
            <a:off x="5074920" y="0"/>
            <a:ext cx="0" cy="5143500"/>
          </a:xfrm>
          <a:prstGeom prst="line">
            <a:avLst/>
          </a:prstGeom>
          <a:noFill/>
          <a:ln w="5080">
            <a:solidFill>
              <a:srgbClr val="3D5278"/>
            </a:solidFill>
            <a:prstDash val="dot"/>
          </a:ln>
        </p:spPr>
      </p:sp>
      <p:sp>
        <p:nvSpPr>
          <p:cNvPr id="7" name="Shape 5"/>
          <p:cNvSpPr/>
          <p:nvPr/>
        </p:nvSpPr>
        <p:spPr>
          <a:xfrm>
            <a:off x="6089904" y="0"/>
            <a:ext cx="0" cy="5143500"/>
          </a:xfrm>
          <a:prstGeom prst="line">
            <a:avLst/>
          </a:prstGeom>
          <a:noFill/>
          <a:ln w="5080">
            <a:solidFill>
              <a:srgbClr val="3D5278"/>
            </a:solidFill>
            <a:prstDash val="dot"/>
          </a:ln>
        </p:spPr>
      </p:sp>
      <p:sp>
        <p:nvSpPr>
          <p:cNvPr id="8" name="Shape 6"/>
          <p:cNvSpPr/>
          <p:nvPr/>
        </p:nvSpPr>
        <p:spPr>
          <a:xfrm>
            <a:off x="7104888" y="0"/>
            <a:ext cx="0" cy="5143500"/>
          </a:xfrm>
          <a:prstGeom prst="line">
            <a:avLst/>
          </a:prstGeom>
          <a:noFill/>
          <a:ln w="5080">
            <a:solidFill>
              <a:srgbClr val="3D5278"/>
            </a:solidFill>
            <a:prstDash val="dot"/>
          </a:ln>
        </p:spPr>
      </p:sp>
      <p:sp>
        <p:nvSpPr>
          <p:cNvPr id="9" name="Shape 7"/>
          <p:cNvSpPr/>
          <p:nvPr/>
        </p:nvSpPr>
        <p:spPr>
          <a:xfrm>
            <a:off x="8119872" y="0"/>
            <a:ext cx="0" cy="5143500"/>
          </a:xfrm>
          <a:prstGeom prst="line">
            <a:avLst/>
          </a:prstGeom>
          <a:noFill/>
          <a:ln w="5080">
            <a:solidFill>
              <a:srgbClr val="3D5278"/>
            </a:solidFill>
            <a:prstDash val="dot"/>
          </a:ln>
        </p:spPr>
      </p:sp>
      <p:sp>
        <p:nvSpPr>
          <p:cNvPr id="10" name="Shape 8"/>
          <p:cNvSpPr/>
          <p:nvPr/>
        </p:nvSpPr>
        <p:spPr>
          <a:xfrm>
            <a:off x="9134856" y="0"/>
            <a:ext cx="0" cy="5143500"/>
          </a:xfrm>
          <a:prstGeom prst="line">
            <a:avLst/>
          </a:prstGeom>
          <a:noFill/>
          <a:ln w="5080">
            <a:solidFill>
              <a:srgbClr val="3D5278"/>
            </a:solidFill>
            <a:prstDash val="dot"/>
          </a:ln>
        </p:spPr>
      </p:sp>
      <p:sp>
        <p:nvSpPr>
          <p:cNvPr id="11" name="Text 9"/>
          <p:cNvSpPr/>
          <p:nvPr/>
        </p:nvSpPr>
        <p:spPr>
          <a:xfrm>
            <a:off x="365760" y="164592"/>
            <a:ext cx="841248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b="1" spc="200" kern="0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VARIANCE ANALYSIS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365760" y="384048"/>
            <a:ext cx="841248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Top 3 Variances — What Happened, Why, and What We're Doing</a:t>
            </a:r>
            <a:endParaRPr lang="en-US" sz="1700" dirty="0"/>
          </a:p>
        </p:txBody>
      </p:sp>
      <p:sp>
        <p:nvSpPr>
          <p:cNvPr id="13" name="Shape 11"/>
          <p:cNvSpPr/>
          <p:nvPr/>
        </p:nvSpPr>
        <p:spPr>
          <a:xfrm>
            <a:off x="365760" y="804672"/>
            <a:ext cx="8412480" cy="0"/>
          </a:xfrm>
          <a:prstGeom prst="line">
            <a:avLst/>
          </a:prstGeom>
          <a:noFill/>
          <a:ln w="19050">
            <a:solidFill>
              <a:srgbClr val="F0B429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256032" y="969264"/>
            <a:ext cx="2834640" cy="3931920"/>
          </a:xfrm>
          <a:prstGeom prst="rect">
            <a:avLst/>
          </a:prstGeom>
          <a:solidFill>
            <a:srgbClr val="0D2140"/>
          </a:solidFill>
          <a:ln w="12700">
            <a:solidFill>
              <a:srgbClr val="EF4444"/>
            </a:solidFill>
            <a:prstDash val="solid"/>
          </a:ln>
          <a:effectLst>
            <a:outerShdw sx="100000" sy="100000" kx="0" ky="0" algn="bl" rotWithShape="0" blurRad="152400" dist="38100" dir="8100000">
              <a:srgbClr val="000000">
                <a:alpha val="18000"/>
              </a:srgbClr>
            </a:outerShdw>
          </a:effectLst>
        </p:spPr>
      </p:sp>
      <p:sp>
        <p:nvSpPr>
          <p:cNvPr id="15" name="Shape 13"/>
          <p:cNvSpPr/>
          <p:nvPr/>
        </p:nvSpPr>
        <p:spPr>
          <a:xfrm>
            <a:off x="256032" y="969264"/>
            <a:ext cx="2834640" cy="73152"/>
          </a:xfrm>
          <a:prstGeom prst="rect">
            <a:avLst/>
          </a:prstGeom>
          <a:solidFill>
            <a:srgbClr val="EF4444"/>
          </a:solidFill>
          <a:ln w="12700">
            <a:solidFill>
              <a:srgbClr val="EF4444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384048" y="1078992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500" b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384048" y="1499616"/>
            <a:ext cx="2523744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Revenue Shortfall</a:t>
            </a:r>
            <a:endParaRPr lang="en-US" sz="1300" dirty="0"/>
          </a:p>
        </p:txBody>
      </p:sp>
      <p:sp>
        <p:nvSpPr>
          <p:cNvPr id="18" name="Shape 16"/>
          <p:cNvSpPr/>
          <p:nvPr/>
        </p:nvSpPr>
        <p:spPr>
          <a:xfrm>
            <a:off x="384048" y="1847088"/>
            <a:ext cx="2487168" cy="292608"/>
          </a:xfrm>
          <a:prstGeom prst="roundRect">
            <a:avLst>
              <a:gd name="adj" fmla="val 15625"/>
            </a:avLst>
          </a:prstGeom>
          <a:solidFill>
            <a:srgbClr val="4A0000"/>
          </a:solidFill>
          <a:ln w="9525">
            <a:solidFill>
              <a:srgbClr val="EF4444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384048" y="1847088"/>
            <a:ext cx="248716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($190K) vs Budget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384048" y="2249424"/>
            <a:ext cx="6400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spc="50" kern="0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</a:t>
            </a:r>
            <a:endParaRPr lang="en-US" sz="850" dirty="0"/>
          </a:p>
        </p:txBody>
      </p:sp>
      <p:sp>
        <p:nvSpPr>
          <p:cNvPr id="21" name="Text 19"/>
          <p:cNvSpPr/>
          <p:nvPr/>
        </p:nvSpPr>
        <p:spPr>
          <a:xfrm>
            <a:off x="384048" y="2432304"/>
            <a:ext cx="2523744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F8FA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Revenue of $6.45M missed budget by $190K. Services drove the miss: two enterprise contracts slipped from Q3 to Q4 close.</a:t>
            </a:r>
            <a:endParaRPr lang="en-US" sz="900" dirty="0"/>
          </a:p>
        </p:txBody>
      </p:sp>
      <p:sp>
        <p:nvSpPr>
          <p:cNvPr id="22" name="Text 20"/>
          <p:cNvSpPr/>
          <p:nvPr/>
        </p:nvSpPr>
        <p:spPr>
          <a:xfrm>
            <a:off x="384048" y="3127248"/>
            <a:ext cx="6400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spc="50" kern="0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</a:t>
            </a:r>
            <a:endParaRPr lang="en-US" sz="850" dirty="0"/>
          </a:p>
        </p:txBody>
      </p:sp>
      <p:sp>
        <p:nvSpPr>
          <p:cNvPr id="23" name="Text 21"/>
          <p:cNvSpPr/>
          <p:nvPr/>
        </p:nvSpPr>
        <p:spPr>
          <a:xfrm>
            <a:off x="384048" y="3310128"/>
            <a:ext cx="2523744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F8FA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Both contracts required additional SOW sign-off that extended past Q3. One healthcare engagement ($90K) and one manufacturing expansion ($60K) — both verbally committed in August.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384048" y="4005072"/>
            <a:ext cx="6400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spc="50" kern="0" dirty="0">
                <a:solidFill>
                  <a:srgbClr val="EF4444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ACTION</a:t>
            </a:r>
            <a:endParaRPr lang="en-US" sz="850" dirty="0"/>
          </a:p>
        </p:txBody>
      </p:sp>
      <p:sp>
        <p:nvSpPr>
          <p:cNvPr id="25" name="Text 23"/>
          <p:cNvSpPr/>
          <p:nvPr/>
        </p:nvSpPr>
        <p:spPr>
          <a:xfrm>
            <a:off x="384048" y="4187952"/>
            <a:ext cx="2523744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F8FA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Both contracts are now fully executed. Q4 contracted revenue stands at $4.8M, providing strong coverage for the shortfall.</a:t>
            </a:r>
            <a:endParaRPr lang="en-US" sz="900" dirty="0"/>
          </a:p>
        </p:txBody>
      </p:sp>
      <p:sp>
        <p:nvSpPr>
          <p:cNvPr id="26" name="Shape 24"/>
          <p:cNvSpPr/>
          <p:nvPr/>
        </p:nvSpPr>
        <p:spPr>
          <a:xfrm>
            <a:off x="3255264" y="969264"/>
            <a:ext cx="2834640" cy="3931920"/>
          </a:xfrm>
          <a:prstGeom prst="rect">
            <a:avLst/>
          </a:prstGeom>
          <a:solidFill>
            <a:srgbClr val="0D2140"/>
          </a:solidFill>
          <a:ln w="12700">
            <a:solidFill>
              <a:srgbClr val="F59E0B"/>
            </a:solidFill>
            <a:prstDash val="solid"/>
          </a:ln>
          <a:effectLst>
            <a:outerShdw sx="100000" sy="100000" kx="0" ky="0" algn="bl" rotWithShape="0" blurRad="152400" dist="38100" dir="8100000">
              <a:srgbClr val="000000">
                <a:alpha val="18000"/>
              </a:srgbClr>
            </a:outerShdw>
          </a:effectLst>
        </p:spPr>
      </p:sp>
      <p:sp>
        <p:nvSpPr>
          <p:cNvPr id="27" name="Shape 25"/>
          <p:cNvSpPr/>
          <p:nvPr/>
        </p:nvSpPr>
        <p:spPr>
          <a:xfrm>
            <a:off x="3255264" y="969264"/>
            <a:ext cx="2834640" cy="73152"/>
          </a:xfrm>
          <a:prstGeom prst="rect">
            <a:avLst/>
          </a:prstGeom>
          <a:solidFill>
            <a:srgbClr val="F59E0B"/>
          </a:solidFill>
          <a:ln w="12700">
            <a:solidFill>
              <a:srgbClr val="F59E0B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3383280" y="1078992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500" b="1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500" dirty="0"/>
          </a:p>
        </p:txBody>
      </p:sp>
      <p:sp>
        <p:nvSpPr>
          <p:cNvPr id="29" name="Text 27"/>
          <p:cNvSpPr/>
          <p:nvPr/>
        </p:nvSpPr>
        <p:spPr>
          <a:xfrm>
            <a:off x="3383280" y="1499616"/>
            <a:ext cx="2523744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Marketing Investment</a:t>
            </a:r>
            <a:endParaRPr lang="en-US" sz="1300" dirty="0"/>
          </a:p>
        </p:txBody>
      </p:sp>
      <p:sp>
        <p:nvSpPr>
          <p:cNvPr id="30" name="Shape 28"/>
          <p:cNvSpPr/>
          <p:nvPr/>
        </p:nvSpPr>
        <p:spPr>
          <a:xfrm>
            <a:off x="3383280" y="1847088"/>
            <a:ext cx="2487168" cy="292608"/>
          </a:xfrm>
          <a:prstGeom prst="roundRect">
            <a:avLst>
              <a:gd name="adj" fmla="val 15625"/>
            </a:avLst>
          </a:prstGeom>
          <a:solidFill>
            <a:srgbClr val="4A0000"/>
          </a:solidFill>
          <a:ln w="9525">
            <a:solidFill>
              <a:srgbClr val="F59E0B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3383280" y="1847088"/>
            <a:ext cx="248716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+$114K above Budget</a:t>
            </a:r>
            <a:endParaRPr lang="en-US" sz="1100" dirty="0"/>
          </a:p>
        </p:txBody>
      </p:sp>
      <p:sp>
        <p:nvSpPr>
          <p:cNvPr id="32" name="Text 30"/>
          <p:cNvSpPr/>
          <p:nvPr/>
        </p:nvSpPr>
        <p:spPr>
          <a:xfrm>
            <a:off x="3383280" y="2249424"/>
            <a:ext cx="6400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spc="50" kern="0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</a:t>
            </a:r>
            <a:endParaRPr lang="en-US" sz="850" dirty="0"/>
          </a:p>
        </p:txBody>
      </p:sp>
      <p:sp>
        <p:nvSpPr>
          <p:cNvPr id="33" name="Text 31"/>
          <p:cNvSpPr/>
          <p:nvPr/>
        </p:nvSpPr>
        <p:spPr>
          <a:xfrm>
            <a:off x="3383280" y="2432304"/>
            <a:ext cx="2523744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F8FA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Marketing of $324K was $114K (54%) above budget — the largest OpEx variance.</a:t>
            </a:r>
            <a:endParaRPr lang="en-US" sz="900" dirty="0"/>
          </a:p>
        </p:txBody>
      </p:sp>
      <p:sp>
        <p:nvSpPr>
          <p:cNvPr id="34" name="Text 32"/>
          <p:cNvSpPr/>
          <p:nvPr/>
        </p:nvSpPr>
        <p:spPr>
          <a:xfrm>
            <a:off x="3383280" y="3127248"/>
            <a:ext cx="6400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spc="50" kern="0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</a:t>
            </a:r>
            <a:endParaRPr lang="en-US" sz="850" dirty="0"/>
          </a:p>
        </p:txBody>
      </p:sp>
      <p:sp>
        <p:nvSpPr>
          <p:cNvPr id="35" name="Text 33"/>
          <p:cNvSpPr/>
          <p:nvPr/>
        </p:nvSpPr>
        <p:spPr>
          <a:xfrm>
            <a:off x="3383280" y="3310128"/>
            <a:ext cx="2523744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F8FA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Q4 brand campaign was pulled forward to capitalize on conference season. CEO-approved in August; budget was not formally updated. This is a timing difference, not incremental spend.</a:t>
            </a:r>
            <a:endParaRPr lang="en-US" sz="900" dirty="0"/>
          </a:p>
        </p:txBody>
      </p:sp>
      <p:sp>
        <p:nvSpPr>
          <p:cNvPr id="36" name="Text 34"/>
          <p:cNvSpPr/>
          <p:nvPr/>
        </p:nvSpPr>
        <p:spPr>
          <a:xfrm>
            <a:off x="3383280" y="4005072"/>
            <a:ext cx="6400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spc="50" kern="0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ACTION</a:t>
            </a:r>
            <a:endParaRPr lang="en-US" sz="850" dirty="0"/>
          </a:p>
        </p:txBody>
      </p:sp>
      <p:sp>
        <p:nvSpPr>
          <p:cNvPr id="37" name="Text 35"/>
          <p:cNvSpPr/>
          <p:nvPr/>
        </p:nvSpPr>
        <p:spPr>
          <a:xfrm>
            <a:off x="3383280" y="4187952"/>
            <a:ext cx="2523744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F8FA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Q4 marketing budget reduced by $110K to reflect the pull-forward. No net change to full-year plan. Budget process updated to reforecast when timing shifts exceed $50K.</a:t>
            </a:r>
            <a:endParaRPr lang="en-US" sz="900" dirty="0"/>
          </a:p>
        </p:txBody>
      </p:sp>
      <p:sp>
        <p:nvSpPr>
          <p:cNvPr id="38" name="Shape 36"/>
          <p:cNvSpPr/>
          <p:nvPr/>
        </p:nvSpPr>
        <p:spPr>
          <a:xfrm>
            <a:off x="6254496" y="969264"/>
            <a:ext cx="2834640" cy="3931920"/>
          </a:xfrm>
          <a:prstGeom prst="rect">
            <a:avLst/>
          </a:prstGeom>
          <a:solidFill>
            <a:srgbClr val="0D2140"/>
          </a:solidFill>
          <a:ln w="12700">
            <a:solidFill>
              <a:srgbClr val="F59E0B"/>
            </a:solidFill>
            <a:prstDash val="solid"/>
          </a:ln>
          <a:effectLst>
            <a:outerShdw sx="100000" sy="100000" kx="0" ky="0" algn="bl" rotWithShape="0" blurRad="152400" dist="38100" dir="8100000">
              <a:srgbClr val="000000">
                <a:alpha val="18000"/>
              </a:srgbClr>
            </a:outerShdw>
          </a:effectLst>
        </p:spPr>
      </p:sp>
      <p:sp>
        <p:nvSpPr>
          <p:cNvPr id="39" name="Shape 37"/>
          <p:cNvSpPr/>
          <p:nvPr/>
        </p:nvSpPr>
        <p:spPr>
          <a:xfrm>
            <a:off x="6254496" y="969264"/>
            <a:ext cx="2834640" cy="73152"/>
          </a:xfrm>
          <a:prstGeom prst="rect">
            <a:avLst/>
          </a:prstGeom>
          <a:solidFill>
            <a:srgbClr val="F59E0B"/>
          </a:solidFill>
          <a:ln w="12700">
            <a:solidFill>
              <a:srgbClr val="F59E0B"/>
            </a:solidFill>
            <a:prstDash val="solid"/>
          </a:ln>
        </p:spPr>
      </p:sp>
      <p:sp>
        <p:nvSpPr>
          <p:cNvPr id="40" name="Text 38"/>
          <p:cNvSpPr/>
          <p:nvPr/>
        </p:nvSpPr>
        <p:spPr>
          <a:xfrm>
            <a:off x="6382512" y="1078992"/>
            <a:ext cx="420624" cy="4206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500" b="1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500" dirty="0"/>
          </a:p>
        </p:txBody>
      </p:sp>
      <p:sp>
        <p:nvSpPr>
          <p:cNvPr id="41" name="Text 39"/>
          <p:cNvSpPr/>
          <p:nvPr/>
        </p:nvSpPr>
        <p:spPr>
          <a:xfrm>
            <a:off x="6382512" y="1499616"/>
            <a:ext cx="2523744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T&amp;E Over Budget</a:t>
            </a:r>
            <a:endParaRPr lang="en-US" sz="1300" dirty="0"/>
          </a:p>
        </p:txBody>
      </p:sp>
      <p:sp>
        <p:nvSpPr>
          <p:cNvPr id="42" name="Shape 40"/>
          <p:cNvSpPr/>
          <p:nvPr/>
        </p:nvSpPr>
        <p:spPr>
          <a:xfrm>
            <a:off x="6382512" y="1847088"/>
            <a:ext cx="2487168" cy="292608"/>
          </a:xfrm>
          <a:prstGeom prst="roundRect">
            <a:avLst>
              <a:gd name="adj" fmla="val 15625"/>
            </a:avLst>
          </a:prstGeom>
          <a:solidFill>
            <a:srgbClr val="4A0000"/>
          </a:solidFill>
          <a:ln w="9525">
            <a:solidFill>
              <a:srgbClr val="F59E0B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6382512" y="1847088"/>
            <a:ext cx="248716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+$68K above Budget</a:t>
            </a:r>
            <a:endParaRPr lang="en-US" sz="1100" dirty="0"/>
          </a:p>
        </p:txBody>
      </p:sp>
      <p:sp>
        <p:nvSpPr>
          <p:cNvPr id="44" name="Text 42"/>
          <p:cNvSpPr/>
          <p:nvPr/>
        </p:nvSpPr>
        <p:spPr>
          <a:xfrm>
            <a:off x="6382512" y="2249424"/>
            <a:ext cx="6400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spc="50" kern="0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WHAT</a:t>
            </a:r>
            <a:endParaRPr lang="en-US" sz="850" dirty="0"/>
          </a:p>
        </p:txBody>
      </p:sp>
      <p:sp>
        <p:nvSpPr>
          <p:cNvPr id="45" name="Text 43"/>
          <p:cNvSpPr/>
          <p:nvPr/>
        </p:nvSpPr>
        <p:spPr>
          <a:xfrm>
            <a:off x="6382512" y="2432304"/>
            <a:ext cx="2523744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F8FA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T&amp;E of $218K exceeded budget of $150K by $68K (45%).</a:t>
            </a:r>
            <a:endParaRPr lang="en-US" sz="900" dirty="0"/>
          </a:p>
        </p:txBody>
      </p:sp>
      <p:sp>
        <p:nvSpPr>
          <p:cNvPr id="46" name="Text 44"/>
          <p:cNvSpPr/>
          <p:nvPr/>
        </p:nvSpPr>
        <p:spPr>
          <a:xfrm>
            <a:off x="6382512" y="3127248"/>
            <a:ext cx="6400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spc="50" kern="0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</a:t>
            </a:r>
            <a:endParaRPr lang="en-US" sz="850" dirty="0"/>
          </a:p>
        </p:txBody>
      </p:sp>
      <p:sp>
        <p:nvSpPr>
          <p:cNvPr id="47" name="Text 45"/>
          <p:cNvSpPr/>
          <p:nvPr/>
        </p:nvSpPr>
        <p:spPr>
          <a:xfrm>
            <a:off x="6382512" y="3310128"/>
            <a:ext cx="2523744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F8FA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annual leadership offsite ($52K) was inadvertently excluded from the original Q3 budget. Remaining $16K reflects higher client entertainment tied to the two Q4 pipeline deals.</a:t>
            </a:r>
            <a:endParaRPr lang="en-US" sz="900" dirty="0"/>
          </a:p>
        </p:txBody>
      </p:sp>
      <p:sp>
        <p:nvSpPr>
          <p:cNvPr id="48" name="Text 46"/>
          <p:cNvSpPr/>
          <p:nvPr/>
        </p:nvSpPr>
        <p:spPr>
          <a:xfrm>
            <a:off x="6382512" y="4005072"/>
            <a:ext cx="6400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b="1" spc="50" kern="0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ACTION</a:t>
            </a:r>
            <a:endParaRPr lang="en-US" sz="850" dirty="0"/>
          </a:p>
        </p:txBody>
      </p:sp>
      <p:sp>
        <p:nvSpPr>
          <p:cNvPr id="49" name="Text 47"/>
          <p:cNvSpPr/>
          <p:nvPr/>
        </p:nvSpPr>
        <p:spPr>
          <a:xfrm>
            <a:off x="6382512" y="4187952"/>
            <a:ext cx="2523744" cy="62179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buNone/>
            </a:pPr>
            <a:r>
              <a:rPr lang="en-US" sz="900" dirty="0">
                <a:solidFill>
                  <a:srgbClr val="F8FA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FY2024 T&amp;E reforecast to reflect the offsite. Q4 T&amp;E expected to normalize to $140–160K. Leadership offsite will be explicitly budgeted in FY2025.</a:t>
            </a:r>
            <a:endParaRPr lang="en-US" sz="900" dirty="0"/>
          </a:p>
        </p:txBody>
      </p:sp>
      <p:sp>
        <p:nvSpPr>
          <p:cNvPr id="50" name="Text 48"/>
          <p:cNvSpPr/>
          <p:nvPr/>
        </p:nvSpPr>
        <p:spPr>
          <a:xfrm>
            <a:off x="8503920" y="4828032"/>
            <a:ext cx="5486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8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8FA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09728" cy="5143500"/>
          </a:xfrm>
          <a:prstGeom prst="rect">
            <a:avLst/>
          </a:prstGeom>
          <a:solidFill>
            <a:srgbClr val="F0B429"/>
          </a:solidFill>
          <a:ln w="12700">
            <a:solidFill>
              <a:srgbClr val="F0B429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292608" y="164592"/>
            <a:ext cx="859536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b="1" spc="200" kern="0" dirty="0">
                <a:solidFill>
                  <a:srgbClr val="F0B4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FORWARD OUTLOOK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292608" y="402336"/>
            <a:ext cx="8595360" cy="34747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0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Q4 2024 Plan &amp; Full-Year Trajectory</a:t>
            </a:r>
            <a:endParaRPr lang="en-US" sz="2000" dirty="0"/>
          </a:p>
        </p:txBody>
      </p:sp>
      <p:sp>
        <p:nvSpPr>
          <p:cNvPr id="5" name="Shape 3"/>
          <p:cNvSpPr/>
          <p:nvPr/>
        </p:nvSpPr>
        <p:spPr>
          <a:xfrm>
            <a:off x="292608" y="822960"/>
            <a:ext cx="8503920" cy="0"/>
          </a:xfrm>
          <a:prstGeom prst="line">
            <a:avLst/>
          </a:prstGeom>
          <a:noFill/>
          <a:ln w="19050">
            <a:solidFill>
              <a:srgbClr val="F0B429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256032" y="969264"/>
            <a:ext cx="2011680" cy="1316736"/>
          </a:xfrm>
          <a:prstGeom prst="rect">
            <a:avLst/>
          </a:prstGeom>
          <a:solidFill>
            <a:srgbClr val="FFFFFF"/>
          </a:solidFill>
          <a:ln w="9525">
            <a:solidFill>
              <a:srgbClr val="E8ECF4"/>
            </a:solidFill>
            <a:prstDash val="solid"/>
          </a:ln>
          <a:effectLst>
            <a:outerShdw sx="100000" sy="100000" kx="0" ky="0" algn="bl" rotWithShape="0" blurRad="152400" dist="38100" dir="8100000">
              <a:srgbClr val="000000">
                <a:alpha val="1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256032" y="969264"/>
            <a:ext cx="2011680" cy="54864"/>
          </a:xfrm>
          <a:prstGeom prst="rect">
            <a:avLst/>
          </a:prstGeom>
          <a:solidFill>
            <a:srgbClr val="00C2CB"/>
          </a:solidFill>
          <a:ln w="12700">
            <a:solidFill>
              <a:srgbClr val="00C2C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402336" y="1078992"/>
            <a:ext cx="1719072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$8.2M</a:t>
            </a:r>
            <a:endParaRPr lang="en-US" sz="2400" dirty="0"/>
          </a:p>
        </p:txBody>
      </p:sp>
      <p:sp>
        <p:nvSpPr>
          <p:cNvPr id="9" name="Text 7"/>
          <p:cNvSpPr/>
          <p:nvPr/>
        </p:nvSpPr>
        <p:spPr>
          <a:xfrm>
            <a:off x="402336" y="1609344"/>
            <a:ext cx="17190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Q4 2024 Pipeline</a:t>
            </a:r>
            <a:endParaRPr lang="en-US" sz="1050" dirty="0"/>
          </a:p>
        </p:txBody>
      </p:sp>
      <p:sp>
        <p:nvSpPr>
          <p:cNvPr id="10" name="Text 8"/>
          <p:cNvSpPr/>
          <p:nvPr/>
        </p:nvSpPr>
        <p:spPr>
          <a:xfrm>
            <a:off x="402336" y="1865376"/>
            <a:ext cx="1719072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i="1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vs. $6.1M Q4 2023 — 34% YoY growth</a:t>
            </a:r>
            <a:endParaRPr lang="en-US" sz="850" dirty="0"/>
          </a:p>
        </p:txBody>
      </p:sp>
      <p:sp>
        <p:nvSpPr>
          <p:cNvPr id="11" name="Shape 9"/>
          <p:cNvSpPr/>
          <p:nvPr/>
        </p:nvSpPr>
        <p:spPr>
          <a:xfrm>
            <a:off x="2432304" y="969264"/>
            <a:ext cx="2011680" cy="1316736"/>
          </a:xfrm>
          <a:prstGeom prst="rect">
            <a:avLst/>
          </a:prstGeom>
          <a:solidFill>
            <a:srgbClr val="FFFFFF"/>
          </a:solidFill>
          <a:ln w="9525">
            <a:solidFill>
              <a:srgbClr val="E8ECF4"/>
            </a:solidFill>
            <a:prstDash val="solid"/>
          </a:ln>
          <a:effectLst>
            <a:outerShdw sx="100000" sy="100000" kx="0" ky="0" algn="bl" rotWithShape="0" blurRad="152400" dist="38100" dir="8100000">
              <a:srgbClr val="000000">
                <a:alpha val="18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2432304" y="969264"/>
            <a:ext cx="2011680" cy="54864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2578608" y="1078992"/>
            <a:ext cx="1719072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$4.8M</a:t>
            </a:r>
            <a:endParaRPr lang="en-US" sz="2400" dirty="0"/>
          </a:p>
        </p:txBody>
      </p:sp>
      <p:sp>
        <p:nvSpPr>
          <p:cNvPr id="14" name="Text 12"/>
          <p:cNvSpPr/>
          <p:nvPr/>
        </p:nvSpPr>
        <p:spPr>
          <a:xfrm>
            <a:off x="2578608" y="1609344"/>
            <a:ext cx="17190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Q4 Contracted Revenue</a:t>
            </a:r>
            <a:endParaRPr lang="en-US" sz="1050" dirty="0"/>
          </a:p>
        </p:txBody>
      </p:sp>
      <p:sp>
        <p:nvSpPr>
          <p:cNvPr id="15" name="Text 13"/>
          <p:cNvSpPr/>
          <p:nvPr/>
        </p:nvSpPr>
        <p:spPr>
          <a:xfrm>
            <a:off x="2578608" y="1865376"/>
            <a:ext cx="1719072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i="1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Both slipped deals now signed — strong coverage</a:t>
            </a:r>
            <a:endParaRPr lang="en-US" sz="850" dirty="0"/>
          </a:p>
        </p:txBody>
      </p:sp>
      <p:sp>
        <p:nvSpPr>
          <p:cNvPr id="16" name="Shape 14"/>
          <p:cNvSpPr/>
          <p:nvPr/>
        </p:nvSpPr>
        <p:spPr>
          <a:xfrm>
            <a:off x="4608576" y="969264"/>
            <a:ext cx="2011680" cy="1316736"/>
          </a:xfrm>
          <a:prstGeom prst="rect">
            <a:avLst/>
          </a:prstGeom>
          <a:solidFill>
            <a:srgbClr val="FFFFFF"/>
          </a:solidFill>
          <a:ln w="9525">
            <a:solidFill>
              <a:srgbClr val="E8ECF4"/>
            </a:solidFill>
            <a:prstDash val="solid"/>
          </a:ln>
          <a:effectLst>
            <a:outerShdw sx="100000" sy="100000" kx="0" ky="0" algn="bl" rotWithShape="0" blurRad="152400" dist="38100" dir="8100000">
              <a:srgbClr val="000000">
                <a:alpha val="18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4608576" y="969264"/>
            <a:ext cx="2011680" cy="54864"/>
          </a:xfrm>
          <a:prstGeom prst="rect">
            <a:avLst/>
          </a:prstGeom>
          <a:solidFill>
            <a:srgbClr val="0A1628"/>
          </a:solidFill>
          <a:ln w="12700">
            <a:solidFill>
              <a:srgbClr val="0A1628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4754880" y="1078992"/>
            <a:ext cx="1719072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87 FTEs</a:t>
            </a:r>
            <a:endParaRPr lang="en-US" sz="2400" dirty="0"/>
          </a:p>
        </p:txBody>
      </p:sp>
      <p:sp>
        <p:nvSpPr>
          <p:cNvPr id="19" name="Text 17"/>
          <p:cNvSpPr/>
          <p:nvPr/>
        </p:nvSpPr>
        <p:spPr>
          <a:xfrm>
            <a:off x="4754880" y="1609344"/>
            <a:ext cx="17190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Headcount (Sep 30)</a:t>
            </a:r>
            <a:endParaRPr lang="en-US" sz="1050" dirty="0"/>
          </a:p>
        </p:txBody>
      </p:sp>
      <p:sp>
        <p:nvSpPr>
          <p:cNvPr id="20" name="Text 18"/>
          <p:cNvSpPr/>
          <p:nvPr/>
        </p:nvSpPr>
        <p:spPr>
          <a:xfrm>
            <a:off x="4754880" y="1865376"/>
            <a:ext cx="1719072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i="1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+4 net vs. Jun 30  ·  2 open senior roles</a:t>
            </a:r>
            <a:endParaRPr lang="en-US" sz="850" dirty="0"/>
          </a:p>
        </p:txBody>
      </p:sp>
      <p:sp>
        <p:nvSpPr>
          <p:cNvPr id="21" name="Shape 19"/>
          <p:cNvSpPr/>
          <p:nvPr/>
        </p:nvSpPr>
        <p:spPr>
          <a:xfrm>
            <a:off x="6784848" y="969264"/>
            <a:ext cx="2011680" cy="1316736"/>
          </a:xfrm>
          <a:prstGeom prst="rect">
            <a:avLst/>
          </a:prstGeom>
          <a:solidFill>
            <a:srgbClr val="FFFFFF"/>
          </a:solidFill>
          <a:ln w="9525">
            <a:solidFill>
              <a:srgbClr val="E8ECF4"/>
            </a:solidFill>
            <a:prstDash val="solid"/>
          </a:ln>
          <a:effectLst>
            <a:outerShdw sx="100000" sy="100000" kx="0" ky="0" algn="bl" rotWithShape="0" blurRad="152400" dist="38100" dir="8100000">
              <a:srgbClr val="000000">
                <a:alpha val="18000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6784848" y="969264"/>
            <a:ext cx="2011680" cy="54864"/>
          </a:xfrm>
          <a:prstGeom prst="rect">
            <a:avLst/>
          </a:prstGeom>
          <a:solidFill>
            <a:srgbClr val="0A1628"/>
          </a:solidFill>
          <a:ln w="12700">
            <a:solidFill>
              <a:srgbClr val="0A1628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6931152" y="1078992"/>
            <a:ext cx="1719072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43 days</a:t>
            </a:r>
            <a:endParaRPr lang="en-US" sz="2400" dirty="0"/>
          </a:p>
        </p:txBody>
      </p:sp>
      <p:sp>
        <p:nvSpPr>
          <p:cNvPr id="24" name="Text 22"/>
          <p:cNvSpPr/>
          <p:nvPr/>
        </p:nvSpPr>
        <p:spPr>
          <a:xfrm>
            <a:off x="6931152" y="1609344"/>
            <a:ext cx="1719072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Days Sales Outstanding</a:t>
            </a:r>
            <a:endParaRPr lang="en-US" sz="1050" dirty="0"/>
          </a:p>
        </p:txBody>
      </p:sp>
      <p:sp>
        <p:nvSpPr>
          <p:cNvPr id="25" name="Text 23"/>
          <p:cNvSpPr/>
          <p:nvPr/>
        </p:nvSpPr>
        <p:spPr>
          <a:xfrm>
            <a:off x="6931152" y="1865376"/>
            <a:ext cx="1719072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i="1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Below 45-day threshold  ·  A/R position healthy</a:t>
            </a:r>
            <a:endParaRPr lang="en-US" sz="850" dirty="0"/>
          </a:p>
        </p:txBody>
      </p:sp>
      <p:sp>
        <p:nvSpPr>
          <p:cNvPr id="26" name="Text 24"/>
          <p:cNvSpPr/>
          <p:nvPr/>
        </p:nvSpPr>
        <p:spPr>
          <a:xfrm>
            <a:off x="256032" y="2432304"/>
            <a:ext cx="8503920" cy="2377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000" b="1" spc="100" kern="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Q4 MILESTONES &amp; RISK WATCH</a:t>
            </a:r>
            <a:endParaRPr lang="en-US" sz="1000" dirty="0"/>
          </a:p>
        </p:txBody>
      </p:sp>
      <p:sp>
        <p:nvSpPr>
          <p:cNvPr id="27" name="Shape 25"/>
          <p:cNvSpPr/>
          <p:nvPr/>
        </p:nvSpPr>
        <p:spPr>
          <a:xfrm>
            <a:off x="256032" y="2706624"/>
            <a:ext cx="8503920" cy="0"/>
          </a:xfrm>
          <a:prstGeom prst="line">
            <a:avLst/>
          </a:prstGeom>
          <a:noFill/>
          <a:ln w="19050">
            <a:solidFill>
              <a:srgbClr val="F0B429"/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>
            <a:off x="256032" y="2834640"/>
            <a:ext cx="8522208" cy="566928"/>
          </a:xfrm>
          <a:prstGeom prst="rect">
            <a:avLst/>
          </a:prstGeom>
          <a:solidFill>
            <a:srgbClr val="FFFFFF"/>
          </a:solidFill>
          <a:ln w="6350">
            <a:solidFill>
              <a:srgbClr val="E8ECF4"/>
            </a:solidFill>
            <a:prstDash val="solid"/>
          </a:ln>
        </p:spPr>
      </p:sp>
      <p:sp>
        <p:nvSpPr>
          <p:cNvPr id="29" name="Shape 27"/>
          <p:cNvSpPr/>
          <p:nvPr/>
        </p:nvSpPr>
        <p:spPr>
          <a:xfrm>
            <a:off x="256032" y="2834640"/>
            <a:ext cx="54864" cy="566928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402336" y="2889504"/>
            <a:ext cx="1005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50" kern="0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MILESTONE 1</a:t>
            </a:r>
            <a:endParaRPr lang="en-US" sz="900" dirty="0"/>
          </a:p>
        </p:txBody>
      </p:sp>
      <p:sp>
        <p:nvSpPr>
          <p:cNvPr id="31" name="Text 29"/>
          <p:cNvSpPr/>
          <p:nvPr/>
        </p:nvSpPr>
        <p:spPr>
          <a:xfrm>
            <a:off x="402336" y="3108960"/>
            <a:ext cx="8229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Close both contracted Q4 deals (Midwest Property Partners expansion + healthcare onboarding) by November 30. Combined value: $3.2M.</a:t>
            </a:r>
            <a:endParaRPr lang="en-US" sz="1100" dirty="0"/>
          </a:p>
        </p:txBody>
      </p:sp>
      <p:sp>
        <p:nvSpPr>
          <p:cNvPr id="32" name="Shape 30"/>
          <p:cNvSpPr/>
          <p:nvPr/>
        </p:nvSpPr>
        <p:spPr>
          <a:xfrm>
            <a:off x="256032" y="3493008"/>
            <a:ext cx="8522208" cy="566928"/>
          </a:xfrm>
          <a:prstGeom prst="rect">
            <a:avLst/>
          </a:prstGeom>
          <a:solidFill>
            <a:srgbClr val="FFFFFF"/>
          </a:solidFill>
          <a:ln w="6350">
            <a:solidFill>
              <a:srgbClr val="E8ECF4"/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256032" y="3493008"/>
            <a:ext cx="54864" cy="566928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402336" y="3547872"/>
            <a:ext cx="1005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50" kern="0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MILESTONE 2</a:t>
            </a:r>
            <a:endParaRPr lang="en-US" sz="900" dirty="0"/>
          </a:p>
        </p:txBody>
      </p:sp>
      <p:sp>
        <p:nvSpPr>
          <p:cNvPr id="35" name="Text 33"/>
          <p:cNvSpPr/>
          <p:nvPr/>
        </p:nvSpPr>
        <p:spPr>
          <a:xfrm>
            <a:off x="402336" y="3767328"/>
            <a:ext cx="8229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Launch FieldOps SaaS licensing pilot with 2 new regional operators by December 15. Target: $180K ARR run-rate by year-end.</a:t>
            </a:r>
            <a:endParaRPr lang="en-US" sz="1100" dirty="0"/>
          </a:p>
        </p:txBody>
      </p:sp>
      <p:sp>
        <p:nvSpPr>
          <p:cNvPr id="36" name="Shape 34"/>
          <p:cNvSpPr/>
          <p:nvPr/>
        </p:nvSpPr>
        <p:spPr>
          <a:xfrm>
            <a:off x="256032" y="4151376"/>
            <a:ext cx="8522208" cy="566928"/>
          </a:xfrm>
          <a:prstGeom prst="rect">
            <a:avLst/>
          </a:prstGeom>
          <a:solidFill>
            <a:srgbClr val="FEF3CC"/>
          </a:solidFill>
          <a:ln w="6350">
            <a:solidFill>
              <a:srgbClr val="F59E0B"/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256032" y="4151376"/>
            <a:ext cx="54864" cy="566928"/>
          </a:xfrm>
          <a:prstGeom prst="rect">
            <a:avLst/>
          </a:prstGeom>
          <a:solidFill>
            <a:srgbClr val="F59E0B"/>
          </a:solidFill>
          <a:ln w="12700">
            <a:solidFill>
              <a:srgbClr val="F59E0B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402336" y="4206240"/>
            <a:ext cx="10058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50" kern="0" dirty="0">
                <a:solidFill>
                  <a:srgbClr val="F59E0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 TO WATCH</a:t>
            </a:r>
            <a:endParaRPr lang="en-US" sz="900" dirty="0"/>
          </a:p>
        </p:txBody>
      </p:sp>
      <p:sp>
        <p:nvSpPr>
          <p:cNvPr id="39" name="Text 37"/>
          <p:cNvSpPr/>
          <p:nvPr/>
        </p:nvSpPr>
        <p:spPr>
          <a:xfrm>
            <a:off x="402336" y="4425696"/>
            <a:ext cx="82296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dirty="0">
                <a:solidFill>
                  <a:srgbClr val="0A162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MPP contract renewal (December 2025, 19% of revenue). Renewal conversation initiated — relationship health strong but early engagement is prudent.</a:t>
            </a:r>
            <a:endParaRPr lang="en-US" sz="1100" dirty="0"/>
          </a:p>
        </p:txBody>
      </p:sp>
      <p:sp>
        <p:nvSpPr>
          <p:cNvPr id="40" name="Text 38"/>
          <p:cNvSpPr/>
          <p:nvPr/>
        </p:nvSpPr>
        <p:spPr>
          <a:xfrm>
            <a:off x="8503920" y="4828032"/>
            <a:ext cx="5486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8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0A1628"/>
          </a:solidFill>
          <a:ln w="12700">
            <a:solidFill>
              <a:srgbClr val="0A1628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0" y="0"/>
            <a:ext cx="2743200" cy="5143500"/>
          </a:xfrm>
          <a:prstGeom prst="rect">
            <a:avLst/>
          </a:prstGeom>
          <a:solidFill>
            <a:srgbClr val="0D2140"/>
          </a:solidFill>
          <a:ln w="12700">
            <a:solidFill>
              <a:srgbClr val="0D2140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6382512" y="0"/>
            <a:ext cx="54864" cy="5143500"/>
          </a:xfrm>
          <a:prstGeom prst="rect">
            <a:avLst/>
          </a:prstGeom>
          <a:solidFill>
            <a:srgbClr val="00C2CB"/>
          </a:solidFill>
          <a:ln w="12700">
            <a:solidFill>
              <a:srgbClr val="00C2CB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6766560" y="914400"/>
            <a:ext cx="64008" cy="64008"/>
          </a:xfrm>
          <a:prstGeom prst="ellipse">
            <a:avLst/>
          </a:prstGeom>
          <a:solidFill>
            <a:srgbClr val="F0B429">
              <a:alpha val="45000"/>
            </a:srgbClr>
          </a:solidFill>
          <a:ln w="12700">
            <a:solidFill>
              <a:srgbClr val="F0B429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7223760" y="457200"/>
            <a:ext cx="64008" cy="64008"/>
          </a:xfrm>
          <a:prstGeom prst="ellipse">
            <a:avLst/>
          </a:prstGeom>
          <a:solidFill>
            <a:srgbClr val="F0B429">
              <a:alpha val="45000"/>
            </a:srgbClr>
          </a:solidFill>
          <a:ln w="12700">
            <a:solidFill>
              <a:srgbClr val="F0B429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7772400" y="1371600"/>
            <a:ext cx="64008" cy="64008"/>
          </a:xfrm>
          <a:prstGeom prst="ellipse">
            <a:avLst/>
          </a:prstGeom>
          <a:solidFill>
            <a:srgbClr val="F0B429">
              <a:alpha val="45000"/>
            </a:srgbClr>
          </a:solidFill>
          <a:ln w="12700">
            <a:solidFill>
              <a:srgbClr val="F0B429"/>
            </a:solidFill>
            <a:prstDash val="solid"/>
          </a:ln>
        </p:spPr>
      </p:sp>
      <p:sp>
        <p:nvSpPr>
          <p:cNvPr id="8" name="Shape 6"/>
          <p:cNvSpPr/>
          <p:nvPr/>
        </p:nvSpPr>
        <p:spPr>
          <a:xfrm>
            <a:off x="8412480" y="731520"/>
            <a:ext cx="64008" cy="64008"/>
          </a:xfrm>
          <a:prstGeom prst="ellipse">
            <a:avLst/>
          </a:prstGeom>
          <a:solidFill>
            <a:srgbClr val="F0B429">
              <a:alpha val="45000"/>
            </a:srgbClr>
          </a:solidFill>
          <a:ln w="12700">
            <a:solidFill>
              <a:srgbClr val="F0B429"/>
            </a:solidFill>
            <a:prstDash val="solid"/>
          </a:ln>
        </p:spPr>
      </p:sp>
      <p:sp>
        <p:nvSpPr>
          <p:cNvPr id="9" name="Shape 7"/>
          <p:cNvSpPr/>
          <p:nvPr/>
        </p:nvSpPr>
        <p:spPr>
          <a:xfrm>
            <a:off x="8778240" y="1554480"/>
            <a:ext cx="64008" cy="64008"/>
          </a:xfrm>
          <a:prstGeom prst="ellipse">
            <a:avLst/>
          </a:prstGeom>
          <a:solidFill>
            <a:srgbClr val="F0B429">
              <a:alpha val="45000"/>
            </a:srgbClr>
          </a:solidFill>
          <a:ln w="12700">
            <a:solidFill>
              <a:srgbClr val="F0B429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6949440" y="3017520"/>
            <a:ext cx="64008" cy="64008"/>
          </a:xfrm>
          <a:prstGeom prst="ellipse">
            <a:avLst/>
          </a:prstGeom>
          <a:solidFill>
            <a:srgbClr val="F0B429">
              <a:alpha val="45000"/>
            </a:srgbClr>
          </a:solidFill>
          <a:ln w="12700">
            <a:solidFill>
              <a:srgbClr val="F0B429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8138160" y="2743200"/>
            <a:ext cx="64008" cy="64008"/>
          </a:xfrm>
          <a:prstGeom prst="ellipse">
            <a:avLst/>
          </a:prstGeom>
          <a:solidFill>
            <a:srgbClr val="F0B429">
              <a:alpha val="45000"/>
            </a:srgbClr>
          </a:solidFill>
          <a:ln w="12700">
            <a:solidFill>
              <a:srgbClr val="F0B429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8503920" y="3840480"/>
            <a:ext cx="64008" cy="64008"/>
          </a:xfrm>
          <a:prstGeom prst="ellipse">
            <a:avLst/>
          </a:prstGeom>
          <a:solidFill>
            <a:srgbClr val="F0B429">
              <a:alpha val="45000"/>
            </a:srgbClr>
          </a:solidFill>
          <a:ln w="12700">
            <a:solidFill>
              <a:srgbClr val="F0B429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57200" y="749808"/>
            <a:ext cx="10972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6400" b="1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</a:t>
            </a:r>
            <a:endParaRPr lang="en-US" sz="6400" dirty="0"/>
          </a:p>
        </p:txBody>
      </p:sp>
      <p:sp>
        <p:nvSpPr>
          <p:cNvPr id="14" name="Text 12"/>
          <p:cNvSpPr/>
          <p:nvPr/>
        </p:nvSpPr>
        <p:spPr>
          <a:xfrm>
            <a:off x="457200" y="1664208"/>
            <a:ext cx="5486400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4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Board Asks</a:t>
            </a:r>
            <a:endParaRPr lang="en-US" sz="4200" dirty="0"/>
          </a:p>
          <a:p>
            <a:pPr algn="l" indent="0" marL="0">
              <a:buNone/>
            </a:pPr>
            <a:r>
              <a:rPr lang="en-US" sz="4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&amp; Decisions</a:t>
            </a:r>
            <a:endParaRPr lang="en-US" sz="4200" dirty="0"/>
          </a:p>
        </p:txBody>
      </p:sp>
      <p:sp>
        <p:nvSpPr>
          <p:cNvPr id="15" name="Shape 13"/>
          <p:cNvSpPr/>
          <p:nvPr/>
        </p:nvSpPr>
        <p:spPr>
          <a:xfrm>
            <a:off x="457200" y="3072384"/>
            <a:ext cx="5029200" cy="0"/>
          </a:xfrm>
          <a:prstGeom prst="line">
            <a:avLst/>
          </a:prstGeom>
          <a:noFill/>
          <a:ln w="19050">
            <a:solidFill>
              <a:srgbClr val="F0B429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457200" y="3236976"/>
            <a:ext cx="54864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items requiring board input or formal approval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457200" y="3639312"/>
            <a:ext cx="548640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100" i="1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Meridian Professional Services  ·  Q3 2024 Board Package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8503920" y="4828032"/>
            <a:ext cx="5486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8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0A1628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766560" y="0"/>
            <a:ext cx="2377440" cy="5143500"/>
          </a:xfrm>
          <a:prstGeom prst="rect">
            <a:avLst/>
          </a:prstGeom>
          <a:solidFill>
            <a:srgbClr val="00C2CB">
              <a:alpha val="8000"/>
            </a:srgbClr>
          </a:solidFill>
          <a:ln w="12700">
            <a:solidFill>
              <a:srgbClr val="00C2CB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9015984" y="0"/>
            <a:ext cx="128016" cy="5143500"/>
          </a:xfrm>
          <a:prstGeom prst="rect">
            <a:avLst/>
          </a:prstGeom>
          <a:solidFill>
            <a:srgbClr val="00C2CB"/>
          </a:solidFill>
          <a:ln w="12700">
            <a:solidFill>
              <a:srgbClr val="00C2CB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0" y="0"/>
            <a:ext cx="9144000" cy="786384"/>
          </a:xfrm>
          <a:prstGeom prst="rect">
            <a:avLst/>
          </a:prstGeom>
          <a:solidFill>
            <a:srgbClr val="0D2140"/>
          </a:solidFill>
          <a:ln w="12700">
            <a:solidFill>
              <a:srgbClr val="0D2140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0" y="768096"/>
            <a:ext cx="9144000" cy="45720"/>
          </a:xfrm>
          <a:prstGeom prst="rect">
            <a:avLst/>
          </a:prstGeom>
          <a:solidFill>
            <a:srgbClr val="00C2CB"/>
          </a:solidFill>
          <a:ln w="12700">
            <a:solidFill>
              <a:srgbClr val="00C2CB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365760" y="128016"/>
            <a:ext cx="6400800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26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Financial Highlights</a:t>
            </a:r>
            <a:endParaRPr lang="en-US" sz="2600" dirty="0"/>
          </a:p>
        </p:txBody>
      </p:sp>
      <p:sp>
        <p:nvSpPr>
          <p:cNvPr id="7" name="Text 5"/>
          <p:cNvSpPr/>
          <p:nvPr/>
        </p:nvSpPr>
        <p:spPr>
          <a:xfrm>
            <a:off x="365760" y="530352"/>
            <a:ext cx="841248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Q3 2024  ·  Meridian Professional Services  ·  Cowork populates this slide from 06_Q3_Board_Financials.xlsx</a:t>
            </a:r>
            <a:endParaRPr lang="en-US" sz="900" dirty="0"/>
          </a:p>
        </p:txBody>
      </p:sp>
      <p:sp>
        <p:nvSpPr>
          <p:cNvPr id="8" name="Shape 6"/>
          <p:cNvSpPr/>
          <p:nvPr/>
        </p:nvSpPr>
        <p:spPr>
          <a:xfrm>
            <a:off x="256032" y="914400"/>
            <a:ext cx="8631936" cy="347472"/>
          </a:xfrm>
          <a:prstGeom prst="roundRect">
            <a:avLst>
              <a:gd name="adj" fmla="val 15789"/>
            </a:avLst>
          </a:prstGeom>
          <a:solidFill>
            <a:srgbClr val="00C2CB">
              <a:alpha val="12000"/>
            </a:srgbClr>
          </a:solidFill>
          <a:ln w="12700">
            <a:solidFill>
              <a:srgbClr val="00C2CB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347472" y="950976"/>
            <a:ext cx="8449056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b="1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⚡  COWORK DEMO SLIDE — Placeholders below are updated automatically from the Excel source file during the FP&amp;A Use Case 2 demonstration</a:t>
            </a:r>
            <a:endParaRPr lang="en-US" sz="900" dirty="0"/>
          </a:p>
        </p:txBody>
      </p:sp>
      <p:sp>
        <p:nvSpPr>
          <p:cNvPr id="10" name="Shape 8"/>
          <p:cNvSpPr/>
          <p:nvPr/>
        </p:nvSpPr>
        <p:spPr>
          <a:xfrm>
            <a:off x="256032" y="1389888"/>
            <a:ext cx="2011680" cy="3456432"/>
          </a:xfrm>
          <a:prstGeom prst="rect">
            <a:avLst/>
          </a:prstGeom>
          <a:solidFill>
            <a:srgbClr val="0D2140"/>
          </a:solidFill>
          <a:ln w="19050">
            <a:solidFill>
              <a:srgbClr val="00C2CB"/>
            </a:solidFill>
            <a:prstDash val="solid"/>
          </a:ln>
          <a:effectLst>
            <a:outerShdw sx="100000" sy="100000" kx="0" ky="0" algn="bl" rotWithShape="0" blurRad="152400" dist="38100" dir="8100000">
              <a:srgbClr val="000000">
                <a:alpha val="18000"/>
              </a:srgbClr>
            </a:outerShdw>
          </a:effectLst>
        </p:spPr>
      </p:sp>
      <p:sp>
        <p:nvSpPr>
          <p:cNvPr id="11" name="Shape 9"/>
          <p:cNvSpPr/>
          <p:nvPr/>
        </p:nvSpPr>
        <p:spPr>
          <a:xfrm>
            <a:off x="256032" y="1389888"/>
            <a:ext cx="2011680" cy="73152"/>
          </a:xfrm>
          <a:prstGeom prst="rect">
            <a:avLst/>
          </a:prstGeom>
          <a:solidFill>
            <a:srgbClr val="00C2CB"/>
          </a:solidFill>
          <a:ln w="12700">
            <a:solidFill>
              <a:srgbClr val="00C2CB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347472" y="1517904"/>
            <a:ext cx="1792224" cy="274320"/>
          </a:xfrm>
          <a:prstGeom prst="roundRect">
            <a:avLst>
              <a:gd name="adj" fmla="val 16667"/>
            </a:avLst>
          </a:prstGeom>
          <a:solidFill>
            <a:srgbClr val="0A1628"/>
          </a:solidFill>
          <a:ln w="7620">
            <a:solidFill>
              <a:srgbClr val="00C2CB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347472" y="1517904"/>
            <a:ext cx="179222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00C2CB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[REVENUE]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384048" y="1865376"/>
            <a:ext cx="175564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200" b="1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$6,450</a:t>
            </a:r>
            <a:endParaRPr lang="en-US" sz="3200" dirty="0"/>
          </a:p>
        </p:txBody>
      </p:sp>
      <p:sp>
        <p:nvSpPr>
          <p:cNvPr id="15" name="Text 13"/>
          <p:cNvSpPr/>
          <p:nvPr/>
        </p:nvSpPr>
        <p:spPr>
          <a:xfrm>
            <a:off x="384048" y="2560320"/>
            <a:ext cx="175564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Total Revenue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384048" y="2889504"/>
            <a:ext cx="1463040" cy="0"/>
          </a:xfrm>
          <a:prstGeom prst="line">
            <a:avLst/>
          </a:prstGeom>
          <a:noFill/>
          <a:ln w="19050">
            <a:solidFill>
              <a:srgbClr val="F0B429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384048" y="2962656"/>
            <a:ext cx="175564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i="1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Cell C5</a:t>
            </a:r>
            <a:endParaRPr lang="en-US" sz="850" dirty="0"/>
          </a:p>
        </p:txBody>
      </p:sp>
      <p:sp>
        <p:nvSpPr>
          <p:cNvPr id="18" name="Text 16"/>
          <p:cNvSpPr/>
          <p:nvPr/>
        </p:nvSpPr>
        <p:spPr>
          <a:xfrm>
            <a:off x="384048" y="3236976"/>
            <a:ext cx="1755648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i="1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↑ Updated by Cowork</a:t>
            </a:r>
            <a:endParaRPr lang="en-US" sz="850" dirty="0"/>
          </a:p>
        </p:txBody>
      </p:sp>
      <p:sp>
        <p:nvSpPr>
          <p:cNvPr id="19" name="Text 17"/>
          <p:cNvSpPr/>
          <p:nvPr/>
        </p:nvSpPr>
        <p:spPr>
          <a:xfrm>
            <a:off x="384048" y="3803904"/>
            <a:ext cx="1755648" cy="8778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vs. Q3 Budget</a:t>
            </a:r>
            <a:endParaRPr lang="en-US" sz="900" dirty="0"/>
          </a:p>
        </p:txBody>
      </p:sp>
      <p:sp>
        <p:nvSpPr>
          <p:cNvPr id="20" name="Shape 18"/>
          <p:cNvSpPr/>
          <p:nvPr/>
        </p:nvSpPr>
        <p:spPr>
          <a:xfrm>
            <a:off x="2432304" y="1389888"/>
            <a:ext cx="2011680" cy="3456432"/>
          </a:xfrm>
          <a:prstGeom prst="rect">
            <a:avLst/>
          </a:prstGeom>
          <a:solidFill>
            <a:srgbClr val="0D2140"/>
          </a:solidFill>
          <a:ln w="19050">
            <a:solidFill>
              <a:srgbClr val="F0B429"/>
            </a:solidFill>
            <a:prstDash val="solid"/>
          </a:ln>
          <a:effectLst>
            <a:outerShdw sx="100000" sy="100000" kx="0" ky="0" algn="bl" rotWithShape="0" blurRad="152400" dist="38100" dir="8100000">
              <a:srgbClr val="000000">
                <a:alpha val="18000"/>
              </a:srgbClr>
            </a:outerShdw>
          </a:effectLst>
        </p:spPr>
      </p:sp>
      <p:sp>
        <p:nvSpPr>
          <p:cNvPr id="21" name="Shape 19"/>
          <p:cNvSpPr/>
          <p:nvPr/>
        </p:nvSpPr>
        <p:spPr>
          <a:xfrm>
            <a:off x="2432304" y="1389888"/>
            <a:ext cx="2011680" cy="73152"/>
          </a:xfrm>
          <a:prstGeom prst="rect">
            <a:avLst/>
          </a:prstGeom>
          <a:solidFill>
            <a:srgbClr val="F0B429"/>
          </a:solidFill>
          <a:ln w="12700">
            <a:solidFill>
              <a:srgbClr val="F0B429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2523744" y="1517904"/>
            <a:ext cx="1792224" cy="274320"/>
          </a:xfrm>
          <a:prstGeom prst="roundRect">
            <a:avLst>
              <a:gd name="adj" fmla="val 16667"/>
            </a:avLst>
          </a:prstGeom>
          <a:solidFill>
            <a:srgbClr val="0A1628"/>
          </a:solidFill>
          <a:ln w="7620">
            <a:solidFill>
              <a:srgbClr val="F0B429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2523744" y="1517904"/>
            <a:ext cx="179222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0B429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[EBITDA MARGIN]</a:t>
            </a:r>
            <a:endParaRPr lang="en-US" sz="900" dirty="0"/>
          </a:p>
        </p:txBody>
      </p:sp>
      <p:sp>
        <p:nvSpPr>
          <p:cNvPr id="24" name="Text 22"/>
          <p:cNvSpPr/>
          <p:nvPr/>
        </p:nvSpPr>
        <p:spPr>
          <a:xfrm>
            <a:off x="2560320" y="1865376"/>
            <a:ext cx="175564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200" b="1" dirty="0">
                <a:solidFill>
                  <a:srgbClr val="F0B42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23.5%</a:t>
            </a:r>
            <a:endParaRPr lang="en-US" sz="3200" dirty="0"/>
          </a:p>
        </p:txBody>
      </p:sp>
      <p:sp>
        <p:nvSpPr>
          <p:cNvPr id="25" name="Text 23"/>
          <p:cNvSpPr/>
          <p:nvPr/>
        </p:nvSpPr>
        <p:spPr>
          <a:xfrm>
            <a:off x="2560320" y="2560320"/>
            <a:ext cx="175564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EBITDA Margin</a:t>
            </a:r>
            <a:endParaRPr lang="en-US" sz="1200" dirty="0"/>
          </a:p>
        </p:txBody>
      </p:sp>
      <p:sp>
        <p:nvSpPr>
          <p:cNvPr id="26" name="Shape 24"/>
          <p:cNvSpPr/>
          <p:nvPr/>
        </p:nvSpPr>
        <p:spPr>
          <a:xfrm>
            <a:off x="2560320" y="2889504"/>
            <a:ext cx="1463040" cy="0"/>
          </a:xfrm>
          <a:prstGeom prst="line">
            <a:avLst/>
          </a:prstGeom>
          <a:noFill/>
          <a:ln w="19050">
            <a:solidFill>
              <a:srgbClr val="F0B429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2560320" y="2962656"/>
            <a:ext cx="175564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i="1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Cell C12</a:t>
            </a:r>
            <a:endParaRPr lang="en-US" sz="850" dirty="0"/>
          </a:p>
        </p:txBody>
      </p:sp>
      <p:sp>
        <p:nvSpPr>
          <p:cNvPr id="28" name="Text 26"/>
          <p:cNvSpPr/>
          <p:nvPr/>
        </p:nvSpPr>
        <p:spPr>
          <a:xfrm>
            <a:off x="2560320" y="3236976"/>
            <a:ext cx="1755648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i="1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↑ Updated by Cowork</a:t>
            </a:r>
            <a:endParaRPr lang="en-US" sz="850" dirty="0"/>
          </a:p>
        </p:txBody>
      </p:sp>
      <p:sp>
        <p:nvSpPr>
          <p:cNvPr id="29" name="Text 27"/>
          <p:cNvSpPr/>
          <p:nvPr/>
        </p:nvSpPr>
        <p:spPr>
          <a:xfrm>
            <a:off x="2560320" y="3803904"/>
            <a:ext cx="1755648" cy="8778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vs. Q3 Budget</a:t>
            </a:r>
            <a:endParaRPr lang="en-US" sz="900" dirty="0"/>
          </a:p>
        </p:txBody>
      </p:sp>
      <p:sp>
        <p:nvSpPr>
          <p:cNvPr id="30" name="Shape 28"/>
          <p:cNvSpPr/>
          <p:nvPr/>
        </p:nvSpPr>
        <p:spPr>
          <a:xfrm>
            <a:off x="4608576" y="1389888"/>
            <a:ext cx="2011680" cy="3456432"/>
          </a:xfrm>
          <a:prstGeom prst="rect">
            <a:avLst/>
          </a:prstGeom>
          <a:solidFill>
            <a:srgbClr val="0D2140"/>
          </a:solidFill>
          <a:ln w="19050">
            <a:solidFill>
              <a:srgbClr val="10B981"/>
            </a:solidFill>
            <a:prstDash val="solid"/>
          </a:ln>
          <a:effectLst>
            <a:outerShdw sx="100000" sy="100000" kx="0" ky="0" algn="bl" rotWithShape="0" blurRad="152400" dist="38100" dir="8100000">
              <a:srgbClr val="000000">
                <a:alpha val="18000"/>
              </a:srgbClr>
            </a:outerShdw>
          </a:effectLst>
        </p:spPr>
      </p:sp>
      <p:sp>
        <p:nvSpPr>
          <p:cNvPr id="31" name="Shape 29"/>
          <p:cNvSpPr/>
          <p:nvPr/>
        </p:nvSpPr>
        <p:spPr>
          <a:xfrm>
            <a:off x="4608576" y="1389888"/>
            <a:ext cx="2011680" cy="73152"/>
          </a:xfrm>
          <a:prstGeom prst="rect">
            <a:avLst/>
          </a:prstGeom>
          <a:solidFill>
            <a:srgbClr val="10B981"/>
          </a:solidFill>
          <a:ln w="12700">
            <a:solidFill>
              <a:srgbClr val="10B981"/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4700016" y="1517904"/>
            <a:ext cx="1792224" cy="274320"/>
          </a:xfrm>
          <a:prstGeom prst="roundRect">
            <a:avLst>
              <a:gd name="adj" fmla="val 16667"/>
            </a:avLst>
          </a:prstGeom>
          <a:solidFill>
            <a:srgbClr val="0A1628"/>
          </a:solidFill>
          <a:ln w="7620">
            <a:solidFill>
              <a:srgbClr val="10B981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4700016" y="1517904"/>
            <a:ext cx="179222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10B981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[CASH BALANCE]</a:t>
            </a:r>
            <a:endParaRPr lang="en-US" sz="900" dirty="0"/>
          </a:p>
        </p:txBody>
      </p:sp>
      <p:sp>
        <p:nvSpPr>
          <p:cNvPr id="34" name="Text 32"/>
          <p:cNvSpPr/>
          <p:nvPr/>
        </p:nvSpPr>
        <p:spPr>
          <a:xfrm>
            <a:off x="4736592" y="1865376"/>
            <a:ext cx="175564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200" b="1" dirty="0">
                <a:solidFill>
                  <a:srgbClr val="10B98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$2.14M</a:t>
            </a:r>
            <a:endParaRPr lang="en-US" sz="3200" dirty="0"/>
          </a:p>
        </p:txBody>
      </p:sp>
      <p:sp>
        <p:nvSpPr>
          <p:cNvPr id="35" name="Text 33"/>
          <p:cNvSpPr/>
          <p:nvPr/>
        </p:nvSpPr>
        <p:spPr>
          <a:xfrm>
            <a:off x="4736592" y="2560320"/>
            <a:ext cx="175564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Cash Balance</a:t>
            </a:r>
            <a:endParaRPr lang="en-US" sz="1200" dirty="0"/>
          </a:p>
        </p:txBody>
      </p:sp>
      <p:sp>
        <p:nvSpPr>
          <p:cNvPr id="36" name="Shape 34"/>
          <p:cNvSpPr/>
          <p:nvPr/>
        </p:nvSpPr>
        <p:spPr>
          <a:xfrm>
            <a:off x="4736592" y="2889504"/>
            <a:ext cx="1463040" cy="0"/>
          </a:xfrm>
          <a:prstGeom prst="line">
            <a:avLst/>
          </a:prstGeom>
          <a:noFill/>
          <a:ln w="19050">
            <a:solidFill>
              <a:srgbClr val="F0B429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4736592" y="2962656"/>
            <a:ext cx="175564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i="1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Cell C18</a:t>
            </a:r>
            <a:endParaRPr lang="en-US" sz="850" dirty="0"/>
          </a:p>
        </p:txBody>
      </p:sp>
      <p:sp>
        <p:nvSpPr>
          <p:cNvPr id="38" name="Text 36"/>
          <p:cNvSpPr/>
          <p:nvPr/>
        </p:nvSpPr>
        <p:spPr>
          <a:xfrm>
            <a:off x="4736592" y="3236976"/>
            <a:ext cx="1755648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i="1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↑ Updated by Cowork</a:t>
            </a:r>
            <a:endParaRPr lang="en-US" sz="850" dirty="0"/>
          </a:p>
        </p:txBody>
      </p:sp>
      <p:sp>
        <p:nvSpPr>
          <p:cNvPr id="39" name="Text 37"/>
          <p:cNvSpPr/>
          <p:nvPr/>
        </p:nvSpPr>
        <p:spPr>
          <a:xfrm>
            <a:off x="4736592" y="3803904"/>
            <a:ext cx="1755648" cy="8778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vs. Q3 Budget</a:t>
            </a:r>
            <a:endParaRPr lang="en-US" sz="900" dirty="0"/>
          </a:p>
        </p:txBody>
      </p:sp>
      <p:sp>
        <p:nvSpPr>
          <p:cNvPr id="40" name="Shape 38"/>
          <p:cNvSpPr/>
          <p:nvPr/>
        </p:nvSpPr>
        <p:spPr>
          <a:xfrm>
            <a:off x="6784848" y="1389888"/>
            <a:ext cx="2011680" cy="3456432"/>
          </a:xfrm>
          <a:prstGeom prst="rect">
            <a:avLst/>
          </a:prstGeom>
          <a:solidFill>
            <a:srgbClr val="0D2140"/>
          </a:solidFill>
          <a:ln w="19050">
            <a:solidFill>
              <a:srgbClr val="FFFFFF"/>
            </a:solidFill>
            <a:prstDash val="solid"/>
          </a:ln>
          <a:effectLst>
            <a:outerShdw sx="100000" sy="100000" kx="0" ky="0" algn="bl" rotWithShape="0" blurRad="152400" dist="38100" dir="8100000">
              <a:srgbClr val="000000">
                <a:alpha val="18000"/>
              </a:srgbClr>
            </a:outerShdw>
          </a:effectLst>
        </p:spPr>
      </p:sp>
      <p:sp>
        <p:nvSpPr>
          <p:cNvPr id="41" name="Shape 39"/>
          <p:cNvSpPr/>
          <p:nvPr/>
        </p:nvSpPr>
        <p:spPr>
          <a:xfrm>
            <a:off x="6784848" y="1389888"/>
            <a:ext cx="2011680" cy="73152"/>
          </a:xfrm>
          <a:prstGeom prst="rect">
            <a:avLst/>
          </a:prstGeom>
          <a:solidFill>
            <a:srgbClr val="FFFFFF"/>
          </a:solidFill>
          <a:ln w="12700">
            <a:solidFill>
              <a:srgbClr val="FFFFFF"/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6876288" y="1517904"/>
            <a:ext cx="1792224" cy="274320"/>
          </a:xfrm>
          <a:prstGeom prst="roundRect">
            <a:avLst>
              <a:gd name="adj" fmla="val 16667"/>
            </a:avLst>
          </a:prstGeom>
          <a:solidFill>
            <a:srgbClr val="0A1628"/>
          </a:solidFill>
          <a:ln w="7620">
            <a:solidFill>
              <a:srgbClr val="FFFFFF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6876288" y="1517904"/>
            <a:ext cx="179222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FFFFFF"/>
                </a:solidFill>
                <a:latin typeface="Courier New" pitchFamily="34" charset="0"/>
                <a:ea typeface="Courier New" pitchFamily="34" charset="-122"/>
                <a:cs typeface="Courier New" pitchFamily="34" charset="-120"/>
              </a:rPr>
              <a:t>[HEADCOUNT]</a:t>
            </a:r>
            <a:endParaRPr lang="en-US" sz="900" dirty="0"/>
          </a:p>
        </p:txBody>
      </p:sp>
      <p:sp>
        <p:nvSpPr>
          <p:cNvPr id="44" name="Text 42"/>
          <p:cNvSpPr/>
          <p:nvPr/>
        </p:nvSpPr>
        <p:spPr>
          <a:xfrm>
            <a:off x="6912864" y="1865376"/>
            <a:ext cx="1755648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3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87</a:t>
            </a:r>
            <a:endParaRPr lang="en-US" sz="3200" dirty="0"/>
          </a:p>
        </p:txBody>
      </p:sp>
      <p:sp>
        <p:nvSpPr>
          <p:cNvPr id="45" name="Text 43"/>
          <p:cNvSpPr/>
          <p:nvPr/>
        </p:nvSpPr>
        <p:spPr>
          <a:xfrm>
            <a:off x="6912864" y="2560320"/>
            <a:ext cx="175564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Headcount</a:t>
            </a:r>
            <a:endParaRPr lang="en-US" sz="1200" dirty="0"/>
          </a:p>
        </p:txBody>
      </p:sp>
      <p:sp>
        <p:nvSpPr>
          <p:cNvPr id="46" name="Shape 44"/>
          <p:cNvSpPr/>
          <p:nvPr/>
        </p:nvSpPr>
        <p:spPr>
          <a:xfrm>
            <a:off x="6912864" y="2889504"/>
            <a:ext cx="1463040" cy="0"/>
          </a:xfrm>
          <a:prstGeom prst="line">
            <a:avLst/>
          </a:prstGeom>
          <a:noFill/>
          <a:ln w="19050">
            <a:solidFill>
              <a:srgbClr val="F0B429"/>
            </a:solidFill>
            <a:prstDash val="solid"/>
          </a:ln>
        </p:spPr>
      </p:sp>
      <p:sp>
        <p:nvSpPr>
          <p:cNvPr id="47" name="Text 45"/>
          <p:cNvSpPr/>
          <p:nvPr/>
        </p:nvSpPr>
        <p:spPr>
          <a:xfrm>
            <a:off x="6912864" y="2962656"/>
            <a:ext cx="1755648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i="1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Cell C22</a:t>
            </a:r>
            <a:endParaRPr lang="en-US" sz="850" dirty="0"/>
          </a:p>
        </p:txBody>
      </p:sp>
      <p:sp>
        <p:nvSpPr>
          <p:cNvPr id="48" name="Text 46"/>
          <p:cNvSpPr/>
          <p:nvPr/>
        </p:nvSpPr>
        <p:spPr>
          <a:xfrm>
            <a:off x="6912864" y="3236976"/>
            <a:ext cx="1755648" cy="4937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850" i="1" dirty="0">
                <a:solidFill>
                  <a:srgbClr val="00C2C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↑ Updated by Cowork</a:t>
            </a:r>
            <a:endParaRPr lang="en-US" sz="850" dirty="0"/>
          </a:p>
        </p:txBody>
      </p:sp>
      <p:sp>
        <p:nvSpPr>
          <p:cNvPr id="49" name="Text 47"/>
          <p:cNvSpPr/>
          <p:nvPr/>
        </p:nvSpPr>
        <p:spPr>
          <a:xfrm>
            <a:off x="6912864" y="3803904"/>
            <a:ext cx="1755648" cy="8778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vs. Q3 Budget</a:t>
            </a:r>
            <a:endParaRPr lang="en-US" sz="900" dirty="0"/>
          </a:p>
        </p:txBody>
      </p:sp>
      <p:sp>
        <p:nvSpPr>
          <p:cNvPr id="50" name="Text 48"/>
          <p:cNvSpPr/>
          <p:nvPr/>
        </p:nvSpPr>
        <p:spPr>
          <a:xfrm>
            <a:off x="8503920" y="4828032"/>
            <a:ext cx="548640" cy="2011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900" dirty="0">
                <a:solidFill>
                  <a:srgbClr val="8A9B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8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B75D141F752BA4DAD558B5064D5BFD8" ma:contentTypeVersion="13" ma:contentTypeDescription="Create a new document." ma:contentTypeScope="" ma:versionID="bda12947e7739ca6c8f27ba24f387d65">
  <xsd:schema xmlns:xsd="http://www.w3.org/2001/XMLSchema" xmlns:xs="http://www.w3.org/2001/XMLSchema" xmlns:p="http://schemas.microsoft.com/office/2006/metadata/properties" xmlns:ns2="adc83368-7cc5-421a-87e4-5ffef4a3dedc" xmlns:ns3="29c81aae-4b78-47fe-9fb0-2a0d0c6d7f8d" targetNamespace="http://schemas.microsoft.com/office/2006/metadata/properties" ma:root="true" ma:fieldsID="b0d77eeed5852c3a2fa400371adc51dc" ns2:_="" ns3:_="">
    <xsd:import namespace="adc83368-7cc5-421a-87e4-5ffef4a3dedc"/>
    <xsd:import namespace="29c81aae-4b78-47fe-9fb0-2a0d0c6d7f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c83368-7cc5-421a-87e4-5ffef4a3de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47304d38-d8b6-4251-bbc3-72d046835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c81aae-4b78-47fe-9fb0-2a0d0c6d7f8d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bb2df1e-649a-4fda-b2a2-bef7ccd4e93e}" ma:internalName="TaxCatchAll" ma:showField="CatchAllData" ma:web="29c81aae-4b78-47fe-9fb0-2a0d0c6d7f8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dc83368-7cc5-421a-87e4-5ffef4a3dedc">
      <Terms xmlns="http://schemas.microsoft.com/office/infopath/2007/PartnerControls"/>
    </lcf76f155ced4ddcb4097134ff3c332f>
    <TaxCatchAll xmlns="29c81aae-4b78-47fe-9fb0-2a0d0c6d7f8d" xsi:nil="true"/>
  </documentManagement>
</p:properties>
</file>

<file path=customXml/itemProps1.xml><?xml version="1.0" encoding="utf-8"?>
<ds:datastoreItem xmlns:ds="http://schemas.openxmlformats.org/officeDocument/2006/customXml" ds:itemID="{C28837DA-DA96-478C-95D0-87259D3B868D}"/>
</file>

<file path=customXml/itemProps2.xml><?xml version="1.0" encoding="utf-8"?>
<ds:datastoreItem xmlns:ds="http://schemas.openxmlformats.org/officeDocument/2006/customXml" ds:itemID="{0F8238B5-5182-4D06-BA6C-06DA8A440E95}"/>
</file>

<file path=customXml/itemProps3.xml><?xml version="1.0" encoding="utf-8"?>
<ds:datastoreItem xmlns:ds="http://schemas.openxmlformats.org/officeDocument/2006/customXml" ds:itemID="{AB498DD4-9290-45F8-A47D-6977CE73DE9A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Q3 2024 Board Financial Package — Meridian Professional Services</dc:title>
  <dc:subject>PptxGenJS Presentation</dc:subject>
  <dc:creator>Fresh FP&amp;A</dc:creator>
  <cp:lastModifiedBy>Fresh FP&amp;A</cp:lastModifiedBy>
  <cp:revision>1</cp:revision>
  <dcterms:created xsi:type="dcterms:W3CDTF">2026-06-03T14:25:17Z</dcterms:created>
  <dcterms:modified xsi:type="dcterms:W3CDTF">2026-06-03T14:25:17Z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0x0101005B75D141F752BA4DAD558B5064D5BFD8</vt:lpwstr>
  </property>
</Properties>
</file>